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17"/>
  </p:notesMasterIdLst>
  <p:handoutMasterIdLst>
    <p:handoutMasterId r:id="rId18"/>
  </p:handoutMasterIdLst>
  <p:sldIdLst>
    <p:sldId id="256" r:id="rId2"/>
    <p:sldId id="675" r:id="rId3"/>
    <p:sldId id="619" r:id="rId4"/>
    <p:sldId id="669" r:id="rId5"/>
    <p:sldId id="656" r:id="rId6"/>
    <p:sldId id="671" r:id="rId7"/>
    <p:sldId id="672" r:id="rId8"/>
    <p:sldId id="659" r:id="rId9"/>
    <p:sldId id="673" r:id="rId10"/>
    <p:sldId id="662" r:id="rId11"/>
    <p:sldId id="663" r:id="rId12"/>
    <p:sldId id="664" r:id="rId13"/>
    <p:sldId id="667" r:id="rId14"/>
    <p:sldId id="674" r:id="rId15"/>
    <p:sldId id="618" r:id="rId16"/>
  </p:sldIdLst>
  <p:sldSz cx="9144000" cy="6858000" type="screen4x3"/>
  <p:notesSz cx="9296400" cy="7010400"/>
  <p:defaultTextStyle>
    <a:defPPr>
      <a:defRPr lang="en-GB"/>
    </a:defPPr>
    <a:lvl1pPr algn="l" defTabSz="457200" rtl="0" eaLnBrk="0" fontAlgn="base" hangingPunct="0">
      <a:spcBef>
        <a:spcPct val="0"/>
      </a:spcBef>
      <a:spcAft>
        <a:spcPct val="0"/>
      </a:spcAft>
      <a:defRPr kern="1200">
        <a:solidFill>
          <a:schemeClr val="bg1"/>
        </a:solidFill>
        <a:latin typeface="Arial" panose="020B0604020202020204" pitchFamily="34" charset="0"/>
        <a:ea typeface="+mn-ea"/>
        <a:cs typeface="+mn-cs"/>
      </a:defRPr>
    </a:lvl1pPr>
    <a:lvl2pPr marL="457200" algn="l" defTabSz="457200" rtl="0" eaLnBrk="0" fontAlgn="base" hangingPunct="0">
      <a:spcBef>
        <a:spcPct val="0"/>
      </a:spcBef>
      <a:spcAft>
        <a:spcPct val="0"/>
      </a:spcAft>
      <a:defRPr kern="1200">
        <a:solidFill>
          <a:schemeClr val="bg1"/>
        </a:solidFill>
        <a:latin typeface="Arial" panose="020B0604020202020204" pitchFamily="34" charset="0"/>
        <a:ea typeface="+mn-ea"/>
        <a:cs typeface="+mn-cs"/>
      </a:defRPr>
    </a:lvl2pPr>
    <a:lvl3pPr marL="914400" algn="l" defTabSz="457200" rtl="0" eaLnBrk="0" fontAlgn="base" hangingPunct="0">
      <a:spcBef>
        <a:spcPct val="0"/>
      </a:spcBef>
      <a:spcAft>
        <a:spcPct val="0"/>
      </a:spcAft>
      <a:defRPr kern="1200">
        <a:solidFill>
          <a:schemeClr val="bg1"/>
        </a:solidFill>
        <a:latin typeface="Arial" panose="020B0604020202020204" pitchFamily="34" charset="0"/>
        <a:ea typeface="+mn-ea"/>
        <a:cs typeface="+mn-cs"/>
      </a:defRPr>
    </a:lvl3pPr>
    <a:lvl4pPr marL="1371600" algn="l" defTabSz="457200" rtl="0" eaLnBrk="0" fontAlgn="base" hangingPunct="0">
      <a:spcBef>
        <a:spcPct val="0"/>
      </a:spcBef>
      <a:spcAft>
        <a:spcPct val="0"/>
      </a:spcAft>
      <a:defRPr kern="1200">
        <a:solidFill>
          <a:schemeClr val="bg1"/>
        </a:solidFill>
        <a:latin typeface="Arial" panose="020B0604020202020204" pitchFamily="34" charset="0"/>
        <a:ea typeface="+mn-ea"/>
        <a:cs typeface="+mn-cs"/>
      </a:defRPr>
    </a:lvl4pPr>
    <a:lvl5pPr marL="1828800" algn="l" defTabSz="457200" rtl="0" eaLnBrk="0" fontAlgn="base" hangingPunct="0">
      <a:spcBef>
        <a:spcPct val="0"/>
      </a:spcBef>
      <a:spcAft>
        <a:spcPct val="0"/>
      </a:spcAft>
      <a:defRPr kern="1200">
        <a:solidFill>
          <a:schemeClr val="bg1"/>
        </a:solidFill>
        <a:latin typeface="Arial" panose="020B0604020202020204" pitchFamily="34" charset="0"/>
        <a:ea typeface="+mn-ea"/>
        <a:cs typeface="+mn-cs"/>
      </a:defRPr>
    </a:lvl5pPr>
    <a:lvl6pPr marL="2286000" algn="l" defTabSz="914400" rtl="0" eaLnBrk="1" latinLnBrk="0" hangingPunct="1">
      <a:defRPr kern="1200">
        <a:solidFill>
          <a:schemeClr val="bg1"/>
        </a:solidFill>
        <a:latin typeface="Arial" panose="020B0604020202020204" pitchFamily="34" charset="0"/>
        <a:ea typeface="+mn-ea"/>
        <a:cs typeface="+mn-cs"/>
      </a:defRPr>
    </a:lvl6pPr>
    <a:lvl7pPr marL="2743200" algn="l" defTabSz="914400" rtl="0" eaLnBrk="1" latinLnBrk="0" hangingPunct="1">
      <a:defRPr kern="1200">
        <a:solidFill>
          <a:schemeClr val="bg1"/>
        </a:solidFill>
        <a:latin typeface="Arial" panose="020B0604020202020204" pitchFamily="34" charset="0"/>
        <a:ea typeface="+mn-ea"/>
        <a:cs typeface="+mn-cs"/>
      </a:defRPr>
    </a:lvl7pPr>
    <a:lvl8pPr marL="3200400" algn="l" defTabSz="914400" rtl="0" eaLnBrk="1" latinLnBrk="0" hangingPunct="1">
      <a:defRPr kern="1200">
        <a:solidFill>
          <a:schemeClr val="bg1"/>
        </a:solidFill>
        <a:latin typeface="Arial" panose="020B0604020202020204" pitchFamily="34" charset="0"/>
        <a:ea typeface="+mn-ea"/>
        <a:cs typeface="+mn-cs"/>
      </a:defRPr>
    </a:lvl8pPr>
    <a:lvl9pPr marL="3657600" algn="l" defTabSz="914400" rtl="0" eaLnBrk="1" latinLnBrk="0" hangingPunct="1">
      <a:defRPr kern="1200">
        <a:solidFill>
          <a:schemeClr val="bg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70">
          <p15:clr>
            <a:srgbClr val="A4A3A4"/>
          </p15:clr>
        </p15:guide>
        <p15:guide id="2" pos="2863">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ryn N Wertz" initials="KNW" lastIdx="3" clrIdx="0"/>
  <p:cmAuthor id="2" name="Kathryn N Wertz" initials="KNW [2]"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FB3A05"/>
    <a:srgbClr val="40E4FB"/>
    <a:srgbClr val="000000"/>
    <a:srgbClr val="FBFACE"/>
    <a:srgbClr val="FCD2C1"/>
    <a:srgbClr val="32B7CA"/>
    <a:srgbClr val="DDCAE2"/>
    <a:srgbClr val="C6E0B3"/>
    <a:srgbClr val="00B8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4DBE56-DB3F-47C4-838B-43FDF4DDFB2A}" v="21" dt="2019-05-18T04:49:53.5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58" autoAdjust="0"/>
    <p:restoredTop sz="65496" autoAdjust="0"/>
  </p:normalViewPr>
  <p:slideViewPr>
    <p:cSldViewPr>
      <p:cViewPr>
        <p:scale>
          <a:sx n="100" d="100"/>
          <a:sy n="100" d="100"/>
        </p:scale>
        <p:origin x="1152" y="-230"/>
      </p:cViewPr>
      <p:guideLst>
        <p:guide orient="horz" pos="2160"/>
        <p:guide pos="2880"/>
      </p:guideLst>
    </p:cSldViewPr>
  </p:slideViewPr>
  <p:outlineViewPr>
    <p:cViewPr varScale="1">
      <p:scale>
        <a:sx n="170" d="200"/>
        <a:sy n="170" d="200"/>
      </p:scale>
      <p:origin x="126" y="164454"/>
    </p:cViewPr>
  </p:outlineViewPr>
  <p:notesTextViewPr>
    <p:cViewPr>
      <p:scale>
        <a:sx n="100" d="100"/>
        <a:sy n="100" d="100"/>
      </p:scale>
      <p:origin x="0" y="0"/>
    </p:cViewPr>
  </p:notesTextViewPr>
  <p:sorterViewPr>
    <p:cViewPr>
      <p:scale>
        <a:sx n="100" d="100"/>
        <a:sy n="100" d="100"/>
      </p:scale>
      <p:origin x="0" y="4764"/>
    </p:cViewPr>
  </p:sorterViewPr>
  <p:notesViewPr>
    <p:cSldViewPr>
      <p:cViewPr varScale="1">
        <p:scale>
          <a:sx n="59" d="100"/>
          <a:sy n="59" d="100"/>
        </p:scale>
        <p:origin x="-1752" y="-72"/>
      </p:cViewPr>
      <p:guideLst>
        <p:guide orient="horz" pos="2170"/>
        <p:guide pos="286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jorshi Biswas" userId="13142dca-a5ef-41c4-97fb-2a21b1d61c2b" providerId="ADAL" clId="{9D457B91-B9B7-4DB4-A216-BA8B153D6CC5}"/>
    <pc:docChg chg="custSel modSld">
      <pc:chgData name="Rajorshi Biswas" userId="13142dca-a5ef-41c4-97fb-2a21b1d61c2b" providerId="ADAL" clId="{9D457B91-B9B7-4DB4-A216-BA8B153D6CC5}" dt="2019-04-23T20:14:26.799" v="644" actId="207"/>
      <pc:docMkLst>
        <pc:docMk/>
      </pc:docMkLst>
      <pc:sldChg chg="modSp modNotesTx">
        <pc:chgData name="Rajorshi Biswas" userId="13142dca-a5ef-41c4-97fb-2a21b1d61c2b" providerId="ADAL" clId="{9D457B91-B9B7-4DB4-A216-BA8B153D6CC5}" dt="2019-04-23T20:14:04.087" v="642" actId="207"/>
        <pc:sldMkLst>
          <pc:docMk/>
          <pc:sldMk cId="1231871983" sldId="619"/>
        </pc:sldMkLst>
        <pc:spChg chg="mod">
          <ac:chgData name="Rajorshi Biswas" userId="13142dca-a5ef-41c4-97fb-2a21b1d61c2b" providerId="ADAL" clId="{9D457B91-B9B7-4DB4-A216-BA8B153D6CC5}" dt="2019-04-23T20:14:04.087" v="642" actId="207"/>
          <ac:spMkLst>
            <pc:docMk/>
            <pc:sldMk cId="1231871983" sldId="619"/>
            <ac:spMk id="14338" creationId="{00000000-0000-0000-0000-000000000000}"/>
          </ac:spMkLst>
        </pc:spChg>
      </pc:sldChg>
      <pc:sldChg chg="modSp modNotesTx">
        <pc:chgData name="Rajorshi Biswas" userId="13142dca-a5ef-41c4-97fb-2a21b1d61c2b" providerId="ADAL" clId="{9D457B91-B9B7-4DB4-A216-BA8B153D6CC5}" dt="2019-04-23T20:14:26.799" v="644" actId="207"/>
        <pc:sldMkLst>
          <pc:docMk/>
          <pc:sldMk cId="2987305578" sldId="656"/>
        </pc:sldMkLst>
        <pc:spChg chg="mod">
          <ac:chgData name="Rajorshi Biswas" userId="13142dca-a5ef-41c4-97fb-2a21b1d61c2b" providerId="ADAL" clId="{9D457B91-B9B7-4DB4-A216-BA8B153D6CC5}" dt="2019-04-23T19:49:52.748" v="641" actId="207"/>
          <ac:spMkLst>
            <pc:docMk/>
            <pc:sldMk cId="2987305578" sldId="656"/>
            <ac:spMk id="19" creationId="{AB08C9D8-A41A-4673-9E1F-26A6AF1189C8}"/>
          </ac:spMkLst>
        </pc:spChg>
        <pc:graphicFrameChg chg="modGraphic">
          <ac:chgData name="Rajorshi Biswas" userId="13142dca-a5ef-41c4-97fb-2a21b1d61c2b" providerId="ADAL" clId="{9D457B91-B9B7-4DB4-A216-BA8B153D6CC5}" dt="2019-04-23T20:14:26.799" v="644" actId="207"/>
          <ac:graphicFrameMkLst>
            <pc:docMk/>
            <pc:sldMk cId="2987305578" sldId="656"/>
            <ac:graphicFrameMk id="2" creationId="{8940D85C-8342-4279-9323-015BF76F5D19}"/>
          </ac:graphicFrameMkLst>
        </pc:graphicFrameChg>
      </pc:sldChg>
      <pc:sldChg chg="modSp">
        <pc:chgData name="Rajorshi Biswas" userId="13142dca-a5ef-41c4-97fb-2a21b1d61c2b" providerId="ADAL" clId="{9D457B91-B9B7-4DB4-A216-BA8B153D6CC5}" dt="2019-04-23T19:48:57.822" v="617" actId="1582"/>
        <pc:sldMkLst>
          <pc:docMk/>
          <pc:sldMk cId="2160976493" sldId="662"/>
        </pc:sldMkLst>
        <pc:cxnChg chg="mod">
          <ac:chgData name="Rajorshi Biswas" userId="13142dca-a5ef-41c4-97fb-2a21b1d61c2b" providerId="ADAL" clId="{9D457B91-B9B7-4DB4-A216-BA8B153D6CC5}" dt="2019-04-23T19:48:57.822" v="617" actId="1582"/>
          <ac:cxnSpMkLst>
            <pc:docMk/>
            <pc:sldMk cId="2160976493" sldId="662"/>
            <ac:cxnSpMk id="12" creationId="{D08C279E-6D94-4DA9-ABDC-8CBA2C4FF37F}"/>
          </ac:cxnSpMkLst>
        </pc:cxnChg>
        <pc:cxnChg chg="mod">
          <ac:chgData name="Rajorshi Biswas" userId="13142dca-a5ef-41c4-97fb-2a21b1d61c2b" providerId="ADAL" clId="{9D457B91-B9B7-4DB4-A216-BA8B153D6CC5}" dt="2019-04-23T19:48:57.822" v="617" actId="1582"/>
          <ac:cxnSpMkLst>
            <pc:docMk/>
            <pc:sldMk cId="2160976493" sldId="662"/>
            <ac:cxnSpMk id="16" creationId="{C2BDFF81-76DB-4862-AB46-32F620784DAE}"/>
          </ac:cxnSpMkLst>
        </pc:cxnChg>
        <pc:cxnChg chg="mod">
          <ac:chgData name="Rajorshi Biswas" userId="13142dca-a5ef-41c4-97fb-2a21b1d61c2b" providerId="ADAL" clId="{9D457B91-B9B7-4DB4-A216-BA8B153D6CC5}" dt="2019-04-23T19:48:57.822" v="617" actId="1582"/>
          <ac:cxnSpMkLst>
            <pc:docMk/>
            <pc:sldMk cId="2160976493" sldId="662"/>
            <ac:cxnSpMk id="21" creationId="{85861D38-9053-4E0E-ABFC-1F5E6BE1BD8A}"/>
          </ac:cxnSpMkLst>
        </pc:cxnChg>
        <pc:cxnChg chg="mod">
          <ac:chgData name="Rajorshi Biswas" userId="13142dca-a5ef-41c4-97fb-2a21b1d61c2b" providerId="ADAL" clId="{9D457B91-B9B7-4DB4-A216-BA8B153D6CC5}" dt="2019-04-23T19:48:57.822" v="617" actId="1582"/>
          <ac:cxnSpMkLst>
            <pc:docMk/>
            <pc:sldMk cId="2160976493" sldId="662"/>
            <ac:cxnSpMk id="22" creationId="{5F4DA6C6-126B-4C3F-9143-71F2F4DB3E6D}"/>
          </ac:cxnSpMkLst>
        </pc:cxnChg>
      </pc:sldChg>
      <pc:sldChg chg="modSp modNotesTx">
        <pc:chgData name="Rajorshi Biswas" userId="13142dca-a5ef-41c4-97fb-2a21b1d61c2b" providerId="ADAL" clId="{9D457B91-B9B7-4DB4-A216-BA8B153D6CC5}" dt="2019-04-23T20:14:15.832" v="643" actId="207"/>
        <pc:sldMkLst>
          <pc:docMk/>
          <pc:sldMk cId="4008939960" sldId="669"/>
        </pc:sldMkLst>
        <pc:spChg chg="mod">
          <ac:chgData name="Rajorshi Biswas" userId="13142dca-a5ef-41c4-97fb-2a21b1d61c2b" providerId="ADAL" clId="{9D457B91-B9B7-4DB4-A216-BA8B153D6CC5}" dt="2019-04-23T20:14:15.832" v="643" actId="207"/>
          <ac:spMkLst>
            <pc:docMk/>
            <pc:sldMk cId="4008939960" sldId="669"/>
            <ac:spMk id="33" creationId="{8CFEBFCF-E423-4460-9690-D84F17B395FC}"/>
          </ac:spMkLst>
        </pc:spChg>
      </pc:sldChg>
      <pc:sldChg chg="modSp">
        <pc:chgData name="Rajorshi Biswas" userId="13142dca-a5ef-41c4-97fb-2a21b1d61c2b" providerId="ADAL" clId="{9D457B91-B9B7-4DB4-A216-BA8B153D6CC5}" dt="2019-04-23T19:49:15.384" v="618" actId="20577"/>
        <pc:sldMkLst>
          <pc:docMk/>
          <pc:sldMk cId="2590265445" sldId="674"/>
        </pc:sldMkLst>
        <pc:spChg chg="mod">
          <ac:chgData name="Rajorshi Biswas" userId="13142dca-a5ef-41c4-97fb-2a21b1d61c2b" providerId="ADAL" clId="{9D457B91-B9B7-4DB4-A216-BA8B153D6CC5}" dt="2019-04-23T19:49:15.384" v="618" actId="20577"/>
          <ac:spMkLst>
            <pc:docMk/>
            <pc:sldMk cId="2590265445" sldId="674"/>
            <ac:spMk id="10243" creationId="{00000000-0000-0000-0000-000000000000}"/>
          </ac:spMkLst>
        </pc:spChg>
      </pc:sldChg>
    </pc:docChg>
  </pc:docChgLst>
  <pc:docChgLst>
    <pc:chgData name="Rajorshi Biswas" userId="13142dca-a5ef-41c4-97fb-2a21b1d61c2b" providerId="ADAL" clId="{4D4DBE56-DB3F-47C4-838B-43FDF4DDFB2A}"/>
    <pc:docChg chg="modSld">
      <pc:chgData name="Rajorshi Biswas" userId="13142dca-a5ef-41c4-97fb-2a21b1d61c2b" providerId="ADAL" clId="{4D4DBE56-DB3F-47C4-838B-43FDF4DDFB2A}" dt="2019-05-18T04:49:53.500" v="20" actId="1038"/>
      <pc:docMkLst>
        <pc:docMk/>
      </pc:docMkLst>
      <pc:sldChg chg="modSp">
        <pc:chgData name="Rajorshi Biswas" userId="13142dca-a5ef-41c4-97fb-2a21b1d61c2b" providerId="ADAL" clId="{4D4DBE56-DB3F-47C4-838B-43FDF4DDFB2A}" dt="2019-05-18T04:49:53.500" v="20" actId="1038"/>
        <pc:sldMkLst>
          <pc:docMk/>
          <pc:sldMk cId="2160976493" sldId="662"/>
        </pc:sldMkLst>
        <pc:spChg chg="mod">
          <ac:chgData name="Rajorshi Biswas" userId="13142dca-a5ef-41c4-97fb-2a21b1d61c2b" providerId="ADAL" clId="{4D4DBE56-DB3F-47C4-838B-43FDF4DDFB2A}" dt="2019-05-18T04:46:14.430" v="0" actId="1076"/>
          <ac:spMkLst>
            <pc:docMk/>
            <pc:sldMk cId="2160976493" sldId="662"/>
            <ac:spMk id="6" creationId="{9CF64141-6E57-47A4-81B7-B8CCD4672543}"/>
          </ac:spMkLst>
        </pc:spChg>
        <pc:cxnChg chg="mod">
          <ac:chgData name="Rajorshi Biswas" userId="13142dca-a5ef-41c4-97fb-2a21b1d61c2b" providerId="ADAL" clId="{4D4DBE56-DB3F-47C4-838B-43FDF4DDFB2A}" dt="2019-05-18T04:47:10.866" v="13" actId="1035"/>
          <ac:cxnSpMkLst>
            <pc:docMk/>
            <pc:sldMk cId="2160976493" sldId="662"/>
            <ac:cxnSpMk id="5" creationId="{C43BFF9E-1F24-41C5-BCF8-4A4AA7A9D904}"/>
          </ac:cxnSpMkLst>
        </pc:cxnChg>
        <pc:cxnChg chg="mod">
          <ac:chgData name="Rajorshi Biswas" userId="13142dca-a5ef-41c4-97fb-2a21b1d61c2b" providerId="ADAL" clId="{4D4DBE56-DB3F-47C4-838B-43FDF4DDFB2A}" dt="2019-05-18T04:47:02.058" v="8" actId="1036"/>
          <ac:cxnSpMkLst>
            <pc:docMk/>
            <pc:sldMk cId="2160976493" sldId="662"/>
            <ac:cxnSpMk id="20" creationId="{E8AD5EC0-446B-4DBD-8E79-BFEFF333BA0D}"/>
          </ac:cxnSpMkLst>
        </pc:cxnChg>
        <pc:cxnChg chg="mod">
          <ac:chgData name="Rajorshi Biswas" userId="13142dca-a5ef-41c4-97fb-2a21b1d61c2b" providerId="ADAL" clId="{4D4DBE56-DB3F-47C4-838B-43FDF4DDFB2A}" dt="2019-05-18T04:49:53.500" v="20" actId="1038"/>
          <ac:cxnSpMkLst>
            <pc:docMk/>
            <pc:sldMk cId="2160976493" sldId="662"/>
            <ac:cxnSpMk id="22" creationId="{5F4DA6C6-126B-4C3F-9143-71F2F4DB3E6D}"/>
          </ac:cxnSpMkLst>
        </pc:cxn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7488" cy="350838"/>
          </a:xfrm>
          <a:prstGeom prst="rect">
            <a:avLst/>
          </a:prstGeom>
        </p:spPr>
        <p:txBody>
          <a:bodyPr vert="horz" wrap="square" lIns="90596" tIns="45298" rIns="90596" bIns="45298" numCol="1" anchor="t" anchorCtr="0" compatLnSpc="1">
            <a:prstTxWarp prst="textNoShape">
              <a:avLst/>
            </a:prstTxWarp>
          </a:bodyPr>
          <a:lstStyle>
            <a:lvl1pPr>
              <a:buClr>
                <a:srgbClr val="000000"/>
              </a:buClr>
              <a:buSzPct val="100000"/>
              <a:buFont typeface="Arial" charset="0"/>
              <a:buNone/>
              <a:defRPr sz="1100">
                <a:latin typeface="Arial" charset="0"/>
              </a:defRPr>
            </a:lvl1pPr>
          </a:lstStyle>
          <a:p>
            <a:pPr>
              <a:defRPr/>
            </a:pPr>
            <a:endParaRPr lang="en-US" altLang="zh-CN"/>
          </a:p>
        </p:txBody>
      </p:sp>
      <p:sp>
        <p:nvSpPr>
          <p:cNvPr id="3" name="Date Placeholder 2"/>
          <p:cNvSpPr>
            <a:spLocks noGrp="1"/>
          </p:cNvSpPr>
          <p:nvPr>
            <p:ph type="dt" sz="quarter" idx="1"/>
          </p:nvPr>
        </p:nvSpPr>
        <p:spPr>
          <a:xfrm>
            <a:off x="5267325" y="0"/>
            <a:ext cx="4027488" cy="350838"/>
          </a:xfrm>
          <a:prstGeom prst="rect">
            <a:avLst/>
          </a:prstGeom>
        </p:spPr>
        <p:txBody>
          <a:bodyPr vert="horz" wrap="square" lIns="90596" tIns="45298" rIns="90596" bIns="45298" numCol="1" anchor="t" anchorCtr="0" compatLnSpc="1">
            <a:prstTxWarp prst="textNoShape">
              <a:avLst/>
            </a:prstTxWarp>
          </a:bodyPr>
          <a:lstStyle>
            <a:lvl1pPr algn="r">
              <a:buClr>
                <a:srgbClr val="000000"/>
              </a:buClr>
              <a:buSzPct val="100000"/>
              <a:buFont typeface="Arial" charset="0"/>
              <a:buNone/>
              <a:defRPr sz="1100">
                <a:latin typeface="Arial" charset="0"/>
              </a:defRPr>
            </a:lvl1pPr>
          </a:lstStyle>
          <a:p>
            <a:pPr>
              <a:defRPr/>
            </a:pPr>
            <a:fld id="{20934B1F-D9F3-4960-A904-283E30F1F341}" type="datetimeFigureOut">
              <a:rPr lang="en-US" altLang="zh-CN"/>
              <a:pPr>
                <a:defRPr/>
              </a:pPr>
              <a:t>5/18/2019</a:t>
            </a:fld>
            <a:endParaRPr lang="en-US" altLang="zh-CN"/>
          </a:p>
        </p:txBody>
      </p:sp>
      <p:sp>
        <p:nvSpPr>
          <p:cNvPr id="4" name="Footer Placeholder 3"/>
          <p:cNvSpPr>
            <a:spLocks noGrp="1"/>
          </p:cNvSpPr>
          <p:nvPr>
            <p:ph type="ftr" sz="quarter" idx="2"/>
          </p:nvPr>
        </p:nvSpPr>
        <p:spPr>
          <a:xfrm>
            <a:off x="0" y="6657975"/>
            <a:ext cx="4027488" cy="350838"/>
          </a:xfrm>
          <a:prstGeom prst="rect">
            <a:avLst/>
          </a:prstGeom>
        </p:spPr>
        <p:txBody>
          <a:bodyPr vert="horz" wrap="square" lIns="90596" tIns="45298" rIns="90596" bIns="45298" numCol="1" anchor="b" anchorCtr="0" compatLnSpc="1">
            <a:prstTxWarp prst="textNoShape">
              <a:avLst/>
            </a:prstTxWarp>
          </a:bodyPr>
          <a:lstStyle>
            <a:lvl1pPr>
              <a:buClr>
                <a:srgbClr val="000000"/>
              </a:buClr>
              <a:buSzPct val="100000"/>
              <a:buFont typeface="Arial" charset="0"/>
              <a:buNone/>
              <a:defRPr sz="1100">
                <a:latin typeface="Arial" charset="0"/>
              </a:defRPr>
            </a:lvl1pPr>
          </a:lstStyle>
          <a:p>
            <a:pPr>
              <a:defRPr/>
            </a:pPr>
            <a:endParaRPr lang="en-US" altLang="zh-CN"/>
          </a:p>
        </p:txBody>
      </p:sp>
      <p:sp>
        <p:nvSpPr>
          <p:cNvPr id="5" name="Slide Number Placeholder 4"/>
          <p:cNvSpPr>
            <a:spLocks noGrp="1"/>
          </p:cNvSpPr>
          <p:nvPr>
            <p:ph type="sldNum" sz="quarter" idx="3"/>
          </p:nvPr>
        </p:nvSpPr>
        <p:spPr>
          <a:xfrm>
            <a:off x="5267325" y="6657975"/>
            <a:ext cx="4027488" cy="350838"/>
          </a:xfrm>
          <a:prstGeom prst="rect">
            <a:avLst/>
          </a:prstGeom>
        </p:spPr>
        <p:txBody>
          <a:bodyPr vert="horz" wrap="square" lIns="90596" tIns="45298" rIns="90596" bIns="45298" numCol="1" anchor="b" anchorCtr="0" compatLnSpc="1">
            <a:prstTxWarp prst="textNoShape">
              <a:avLst/>
            </a:prstTxWarp>
          </a:bodyPr>
          <a:lstStyle>
            <a:lvl1pPr algn="r">
              <a:buClr>
                <a:srgbClr val="000000"/>
              </a:buClr>
              <a:buSzPct val="100000"/>
              <a:buFont typeface="Arial" panose="020B0604020202020204" pitchFamily="34" charset="0"/>
              <a:buNone/>
              <a:defRPr sz="1100"/>
            </a:lvl1pPr>
          </a:lstStyle>
          <a:p>
            <a:pPr>
              <a:defRPr/>
            </a:pPr>
            <a:fld id="{A79C2080-0242-4C2B-8385-7D05F04B86B3}" type="slidenum">
              <a:rPr lang="en-US" altLang="zh-CN"/>
              <a:pPr>
                <a:defRPr/>
              </a:pPr>
              <a:t>‹#›</a:t>
            </a:fld>
            <a:endParaRPr lang="en-US" altLang="zh-CN"/>
          </a:p>
        </p:txBody>
      </p:sp>
    </p:spTree>
    <p:extLst>
      <p:ext uri="{BB962C8B-B14F-4D97-AF65-F5344CB8AC3E}">
        <p14:creationId xmlns:p14="http://schemas.microsoft.com/office/powerpoint/2010/main" val="29769249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AutoShape 1"/>
          <p:cNvSpPr>
            <a:spLocks noChangeArrowheads="1"/>
          </p:cNvSpPr>
          <p:nvPr/>
        </p:nvSpPr>
        <p:spPr bwMode="auto">
          <a:xfrm>
            <a:off x="0" y="0"/>
            <a:ext cx="9296400" cy="7010400"/>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596" tIns="45298" rIns="90596" bIns="45298" anchor="ctr"/>
          <a:lstStyle>
            <a:lvl1pPr>
              <a:defRPr>
                <a:solidFill>
                  <a:schemeClr val="bg1"/>
                </a:solidFill>
                <a:latin typeface="Arial" charset="0"/>
              </a:defRPr>
            </a:lvl1pPr>
            <a:lvl2pPr marL="742950" indent="-285750">
              <a:defRPr>
                <a:solidFill>
                  <a:schemeClr val="bg1"/>
                </a:solidFill>
                <a:latin typeface="Arial" charset="0"/>
              </a:defRPr>
            </a:lvl2pPr>
            <a:lvl3pPr marL="1143000" indent="-228600">
              <a:defRPr>
                <a:solidFill>
                  <a:schemeClr val="bg1"/>
                </a:solidFill>
                <a:latin typeface="Arial" charset="0"/>
              </a:defRPr>
            </a:lvl3pPr>
            <a:lvl4pPr marL="1600200" indent="-228600">
              <a:defRPr>
                <a:solidFill>
                  <a:schemeClr val="bg1"/>
                </a:solidFill>
                <a:latin typeface="Arial" charset="0"/>
              </a:defRPr>
            </a:lvl4pPr>
            <a:lvl5pPr marL="2057400" indent="-228600">
              <a:defRPr>
                <a:solidFill>
                  <a:schemeClr val="bg1"/>
                </a:solidFill>
                <a:latin typeface="Arial" charset="0"/>
              </a:defRPr>
            </a:lvl5pPr>
            <a:lvl6pPr marL="2514600" indent="-228600" defTabSz="457200" eaLnBrk="0" fontAlgn="base" hangingPunct="0">
              <a:spcBef>
                <a:spcPct val="0"/>
              </a:spcBef>
              <a:spcAft>
                <a:spcPct val="0"/>
              </a:spcAft>
              <a:defRPr>
                <a:solidFill>
                  <a:schemeClr val="bg1"/>
                </a:solidFill>
                <a:latin typeface="Arial" charset="0"/>
              </a:defRPr>
            </a:lvl6pPr>
            <a:lvl7pPr marL="2971800" indent="-228600" defTabSz="457200" eaLnBrk="0" fontAlgn="base" hangingPunct="0">
              <a:spcBef>
                <a:spcPct val="0"/>
              </a:spcBef>
              <a:spcAft>
                <a:spcPct val="0"/>
              </a:spcAft>
              <a:defRPr>
                <a:solidFill>
                  <a:schemeClr val="bg1"/>
                </a:solidFill>
                <a:latin typeface="Arial" charset="0"/>
              </a:defRPr>
            </a:lvl7pPr>
            <a:lvl8pPr marL="3429000" indent="-228600" defTabSz="457200" eaLnBrk="0" fontAlgn="base" hangingPunct="0">
              <a:spcBef>
                <a:spcPct val="0"/>
              </a:spcBef>
              <a:spcAft>
                <a:spcPct val="0"/>
              </a:spcAft>
              <a:defRPr>
                <a:solidFill>
                  <a:schemeClr val="bg1"/>
                </a:solidFill>
                <a:latin typeface="Arial" charset="0"/>
              </a:defRPr>
            </a:lvl8pPr>
            <a:lvl9pPr marL="3886200" indent="-228600" defTabSz="457200" eaLnBrk="0" fontAlgn="base" hangingPunct="0">
              <a:spcBef>
                <a:spcPct val="0"/>
              </a:spcBef>
              <a:spcAft>
                <a:spcPct val="0"/>
              </a:spcAft>
              <a:defRPr>
                <a:solidFill>
                  <a:schemeClr val="bg1"/>
                </a:solidFill>
                <a:latin typeface="Arial" charset="0"/>
              </a:defRPr>
            </a:lvl9pPr>
          </a:lstStyle>
          <a:p>
            <a:pPr>
              <a:buClr>
                <a:srgbClr val="000000"/>
              </a:buClr>
              <a:buSzPct val="100000"/>
              <a:buFont typeface="Arial" charset="0"/>
              <a:buNone/>
              <a:defRPr/>
            </a:pPr>
            <a:endParaRPr lang="en-US" altLang="zh-CN"/>
          </a:p>
        </p:txBody>
      </p:sp>
      <p:sp>
        <p:nvSpPr>
          <p:cNvPr id="2" name="Rectangle 2"/>
          <p:cNvSpPr>
            <a:spLocks noGrp="1" noChangeArrowheads="1"/>
          </p:cNvSpPr>
          <p:nvPr>
            <p:ph type="hdr"/>
          </p:nvPr>
        </p:nvSpPr>
        <p:spPr bwMode="auto">
          <a:xfrm>
            <a:off x="0" y="0"/>
            <a:ext cx="4027488" cy="349250"/>
          </a:xfrm>
          <a:prstGeom prst="rect">
            <a:avLst/>
          </a:prstGeom>
          <a:noFill/>
          <a:ln w="9525">
            <a:noFill/>
            <a:round/>
            <a:headEnd/>
            <a:tailEnd/>
          </a:ln>
          <a:effectLst/>
        </p:spPr>
        <p:txBody>
          <a:bodyPr vert="horz" wrap="square" lIns="92373" tIns="46363" rIns="92373" bIns="46363" numCol="1" anchor="t" anchorCtr="0" compatLnSpc="1">
            <a:prstTxWarp prst="textNoShape">
              <a:avLst/>
            </a:prstTxWarp>
          </a:bodyPr>
          <a:lstStyle>
            <a:lvl1pPr eaLnBrk="1">
              <a:buClr>
                <a:srgbClr val="000000"/>
              </a:buClr>
              <a:buSzPct val="45000"/>
              <a:buFont typeface="Wingdings" pitchFamily="2" charset="2"/>
              <a:buNone/>
              <a:tabLst>
                <a:tab pos="714375" algn="l"/>
                <a:tab pos="1431925" algn="l"/>
                <a:tab pos="2149475" algn="l"/>
                <a:tab pos="2865438" algn="l"/>
              </a:tabLst>
              <a:defRPr sz="1100">
                <a:solidFill>
                  <a:srgbClr val="000000"/>
                </a:solidFill>
                <a:latin typeface="Times New Roman" pitchFamily="18" charset="0"/>
              </a:defRPr>
            </a:lvl1pPr>
          </a:lstStyle>
          <a:p>
            <a:pPr>
              <a:defRPr/>
            </a:pPr>
            <a:endParaRPr lang="en-GB" altLang="zh-CN"/>
          </a:p>
        </p:txBody>
      </p:sp>
      <p:sp>
        <p:nvSpPr>
          <p:cNvPr id="3075" name="Rectangle 3"/>
          <p:cNvSpPr>
            <a:spLocks noGrp="1" noChangeArrowheads="1"/>
          </p:cNvSpPr>
          <p:nvPr>
            <p:ph type="dt"/>
          </p:nvPr>
        </p:nvSpPr>
        <p:spPr bwMode="auto">
          <a:xfrm>
            <a:off x="5265738" y="0"/>
            <a:ext cx="4025900" cy="349250"/>
          </a:xfrm>
          <a:prstGeom prst="rect">
            <a:avLst/>
          </a:prstGeom>
          <a:noFill/>
          <a:ln w="9525">
            <a:noFill/>
            <a:round/>
            <a:headEnd/>
            <a:tailEnd/>
          </a:ln>
          <a:effectLst/>
        </p:spPr>
        <p:txBody>
          <a:bodyPr vert="horz" wrap="square" lIns="92373" tIns="46363" rIns="92373" bIns="46363" numCol="1" anchor="t" anchorCtr="0" compatLnSpc="1">
            <a:prstTxWarp prst="textNoShape">
              <a:avLst/>
            </a:prstTxWarp>
          </a:bodyPr>
          <a:lstStyle>
            <a:lvl1pPr algn="r" eaLnBrk="1">
              <a:buClr>
                <a:srgbClr val="000000"/>
              </a:buClr>
              <a:buSzPct val="45000"/>
              <a:buFont typeface="Wingdings" pitchFamily="2" charset="2"/>
              <a:buNone/>
              <a:tabLst>
                <a:tab pos="714375" algn="l"/>
                <a:tab pos="1431925" algn="l"/>
                <a:tab pos="2149475" algn="l"/>
                <a:tab pos="2865438" algn="l"/>
              </a:tabLst>
              <a:defRPr sz="1100">
                <a:solidFill>
                  <a:srgbClr val="000000"/>
                </a:solidFill>
                <a:latin typeface="Times New Roman" pitchFamily="18" charset="0"/>
              </a:defRPr>
            </a:lvl1pPr>
          </a:lstStyle>
          <a:p>
            <a:pPr>
              <a:defRPr/>
            </a:pPr>
            <a:endParaRPr lang="en-GB" altLang="zh-CN"/>
          </a:p>
        </p:txBody>
      </p:sp>
      <p:sp>
        <p:nvSpPr>
          <p:cNvPr id="4101" name="Rectangle 4"/>
          <p:cNvSpPr>
            <a:spLocks noGrp="1" noRot="1" noChangeAspect="1" noChangeArrowheads="1"/>
          </p:cNvSpPr>
          <p:nvPr>
            <p:ph type="sldImg"/>
          </p:nvPr>
        </p:nvSpPr>
        <p:spPr bwMode="auto">
          <a:xfrm>
            <a:off x="2894013" y="525463"/>
            <a:ext cx="3505200" cy="2628900"/>
          </a:xfrm>
          <a:prstGeom prst="rect">
            <a:avLst/>
          </a:prstGeom>
          <a:solidFill>
            <a:srgbClr val="FFFFFF"/>
          </a:solidFill>
          <a:ln w="9360">
            <a:solidFill>
              <a:srgbClr val="000000"/>
            </a:solidFill>
            <a:miter lim="800000"/>
            <a:headEnd/>
            <a:tailEnd/>
          </a:ln>
        </p:spPr>
      </p:sp>
      <p:sp>
        <p:nvSpPr>
          <p:cNvPr id="3" name="Rectangle 5"/>
          <p:cNvSpPr>
            <a:spLocks noGrp="1" noChangeArrowheads="1"/>
          </p:cNvSpPr>
          <p:nvPr>
            <p:ph type="body"/>
          </p:nvPr>
        </p:nvSpPr>
        <p:spPr bwMode="auto">
          <a:xfrm>
            <a:off x="930275" y="3330575"/>
            <a:ext cx="7435850" cy="3152775"/>
          </a:xfrm>
          <a:prstGeom prst="rect">
            <a:avLst/>
          </a:prstGeom>
          <a:noFill/>
          <a:ln w="9525">
            <a:noFill/>
            <a:round/>
            <a:headEnd/>
            <a:tailEnd/>
          </a:ln>
          <a:effectLst/>
        </p:spPr>
        <p:txBody>
          <a:bodyPr vert="horz" wrap="square" lIns="92373" tIns="46363" rIns="92373" bIns="46363" numCol="1" anchor="t" anchorCtr="0" compatLnSpc="1">
            <a:prstTxWarp prst="textNoShape">
              <a:avLst/>
            </a:prstTxWarp>
          </a:bodyPr>
          <a:lstStyle/>
          <a:p>
            <a:pPr lvl="0"/>
            <a:endParaRPr lang="en-US" altLang="en-US" noProof="0"/>
          </a:p>
        </p:txBody>
      </p:sp>
      <p:sp>
        <p:nvSpPr>
          <p:cNvPr id="3078" name="Rectangle 6"/>
          <p:cNvSpPr>
            <a:spLocks noGrp="1" noChangeArrowheads="1"/>
          </p:cNvSpPr>
          <p:nvPr>
            <p:ph type="ftr"/>
          </p:nvPr>
        </p:nvSpPr>
        <p:spPr bwMode="auto">
          <a:xfrm>
            <a:off x="0" y="6657975"/>
            <a:ext cx="4027488" cy="349250"/>
          </a:xfrm>
          <a:prstGeom prst="rect">
            <a:avLst/>
          </a:prstGeom>
          <a:noFill/>
          <a:ln w="9525">
            <a:noFill/>
            <a:round/>
            <a:headEnd/>
            <a:tailEnd/>
          </a:ln>
          <a:effectLst/>
        </p:spPr>
        <p:txBody>
          <a:bodyPr vert="horz" wrap="square" lIns="92373" tIns="46363" rIns="92373" bIns="46363" numCol="1" anchor="b" anchorCtr="0" compatLnSpc="1">
            <a:prstTxWarp prst="textNoShape">
              <a:avLst/>
            </a:prstTxWarp>
          </a:bodyPr>
          <a:lstStyle>
            <a:lvl1pPr eaLnBrk="1">
              <a:buClr>
                <a:srgbClr val="000000"/>
              </a:buClr>
              <a:buSzPct val="45000"/>
              <a:buFont typeface="Wingdings" pitchFamily="2" charset="2"/>
              <a:buNone/>
              <a:tabLst>
                <a:tab pos="714375" algn="l"/>
                <a:tab pos="1431925" algn="l"/>
                <a:tab pos="2149475" algn="l"/>
                <a:tab pos="2865438" algn="l"/>
              </a:tabLst>
              <a:defRPr sz="1100">
                <a:solidFill>
                  <a:srgbClr val="000000"/>
                </a:solidFill>
                <a:latin typeface="Times New Roman" pitchFamily="18" charset="0"/>
              </a:defRPr>
            </a:lvl1pPr>
          </a:lstStyle>
          <a:p>
            <a:pPr>
              <a:defRPr/>
            </a:pPr>
            <a:endParaRPr lang="en-GB" altLang="zh-CN"/>
          </a:p>
        </p:txBody>
      </p:sp>
      <p:sp>
        <p:nvSpPr>
          <p:cNvPr id="3079" name="Rectangle 7"/>
          <p:cNvSpPr>
            <a:spLocks noGrp="1" noChangeArrowheads="1"/>
          </p:cNvSpPr>
          <p:nvPr>
            <p:ph type="sldNum"/>
          </p:nvPr>
        </p:nvSpPr>
        <p:spPr bwMode="auto">
          <a:xfrm>
            <a:off x="5265738" y="6657975"/>
            <a:ext cx="4025900" cy="349250"/>
          </a:xfrm>
          <a:prstGeom prst="rect">
            <a:avLst/>
          </a:prstGeom>
          <a:noFill/>
          <a:ln w="9525">
            <a:noFill/>
            <a:round/>
            <a:headEnd/>
            <a:tailEnd/>
          </a:ln>
          <a:effectLst/>
        </p:spPr>
        <p:txBody>
          <a:bodyPr vert="horz" wrap="square" lIns="92373" tIns="46363" rIns="92373" bIns="46363" numCol="1" anchor="b" anchorCtr="0" compatLnSpc="1">
            <a:prstTxWarp prst="textNoShape">
              <a:avLst/>
            </a:prstTxWarp>
          </a:bodyPr>
          <a:lstStyle>
            <a:lvl1pPr algn="r" eaLnBrk="1">
              <a:buClr>
                <a:srgbClr val="000000"/>
              </a:buClr>
              <a:buSzPct val="45000"/>
              <a:buFont typeface="Wingdings" panose="05000000000000000000" pitchFamily="2" charset="2"/>
              <a:buNone/>
              <a:tabLst>
                <a:tab pos="714375" algn="l"/>
                <a:tab pos="1431925" algn="l"/>
                <a:tab pos="2149475" algn="l"/>
                <a:tab pos="2865438" algn="l"/>
              </a:tabLst>
              <a:defRPr sz="1100">
                <a:solidFill>
                  <a:srgbClr val="000000"/>
                </a:solidFill>
                <a:latin typeface="Times New Roman" panose="02020603050405020304" pitchFamily="18" charset="0"/>
              </a:defRPr>
            </a:lvl1pPr>
          </a:lstStyle>
          <a:p>
            <a:pPr>
              <a:defRPr/>
            </a:pPr>
            <a:fld id="{46CD1E71-5E1F-43A1-846E-9804E68D7EFB}" type="slidenum">
              <a:rPr lang="zh-CN" altLang="en-GB"/>
              <a:pPr>
                <a:defRPr/>
              </a:pPr>
              <a:t>‹#›</a:t>
            </a:fld>
            <a:endParaRPr lang="en-GB" altLang="zh-CN"/>
          </a:p>
        </p:txBody>
      </p:sp>
    </p:spTree>
    <p:extLst>
      <p:ext uri="{BB962C8B-B14F-4D97-AF65-F5344CB8AC3E}">
        <p14:creationId xmlns:p14="http://schemas.microsoft.com/office/powerpoint/2010/main" val="642382127"/>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n.wikipedia.org/wiki/LTE_frequency_band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14375" algn="l"/>
                <a:tab pos="1431925" algn="l"/>
                <a:tab pos="2149475" algn="l"/>
                <a:tab pos="2865438"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14375" algn="l"/>
                <a:tab pos="1431925" algn="l"/>
                <a:tab pos="2149475" algn="l"/>
                <a:tab pos="2865438"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14375" algn="l"/>
                <a:tab pos="1431925" algn="l"/>
                <a:tab pos="2149475" algn="l"/>
                <a:tab pos="2865438"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14375" algn="l"/>
                <a:tab pos="1431925" algn="l"/>
                <a:tab pos="2149475" algn="l"/>
                <a:tab pos="2865438"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14375" algn="l"/>
                <a:tab pos="1431925" algn="l"/>
                <a:tab pos="2149475" algn="l"/>
                <a:tab pos="2865438"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14375" algn="l"/>
                <a:tab pos="1431925" algn="l"/>
                <a:tab pos="2149475" algn="l"/>
                <a:tab pos="2865438"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14375" algn="l"/>
                <a:tab pos="1431925" algn="l"/>
                <a:tab pos="2149475" algn="l"/>
                <a:tab pos="2865438"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14375" algn="l"/>
                <a:tab pos="1431925" algn="l"/>
                <a:tab pos="2149475" algn="l"/>
                <a:tab pos="2865438"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14375" algn="l"/>
                <a:tab pos="1431925" algn="l"/>
                <a:tab pos="2149475" algn="l"/>
                <a:tab pos="2865438"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A92E69C2-2F52-412E-B84A-C84E6F9594E5}" type="slidenum">
              <a:rPr lang="zh-CN" altLang="en-GB" sz="1100" smtClean="0"/>
              <a:pPr>
                <a:spcBef>
                  <a:spcPct val="0"/>
                </a:spcBef>
                <a:buSzPct val="45000"/>
                <a:buFont typeface="Wingdings" panose="05000000000000000000" pitchFamily="2" charset="2"/>
                <a:buNone/>
              </a:pPr>
              <a:t>1</a:t>
            </a:fld>
            <a:endParaRPr lang="en-GB" altLang="zh-CN" sz="1100"/>
          </a:p>
        </p:txBody>
      </p:sp>
      <p:sp>
        <p:nvSpPr>
          <p:cNvPr id="7171" name="Text Box 1"/>
          <p:cNvSpPr txBox="1">
            <a:spLocks noChangeArrowheads="1"/>
          </p:cNvSpPr>
          <p:nvPr/>
        </p:nvSpPr>
        <p:spPr bwMode="auto">
          <a:xfrm>
            <a:off x="1566863" y="525463"/>
            <a:ext cx="6162675" cy="2628900"/>
          </a:xfrm>
          <a:prstGeom prst="rect">
            <a:avLst/>
          </a:prstGeom>
          <a:solidFill>
            <a:srgbClr val="FFFFFF"/>
          </a:solidFill>
          <a:ln w="9525">
            <a:solidFill>
              <a:srgbClr val="000000"/>
            </a:solidFill>
            <a:miter lim="800000"/>
            <a:headEnd/>
            <a:tailEnd/>
          </a:ln>
        </p:spPr>
        <p:txBody>
          <a:bodyPr wrap="none" lIns="90596" tIns="45298" rIns="90596" bIns="45298"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spcBef>
                <a:spcPct val="0"/>
              </a:spcBef>
              <a:buFont typeface="Arial" panose="020B0604020202020204" pitchFamily="34" charset="0"/>
              <a:buNone/>
            </a:pPr>
            <a:endParaRPr lang="en-US" altLang="zh-CN" sz="1800">
              <a:solidFill>
                <a:schemeClr val="bg1"/>
              </a:solidFill>
              <a:latin typeface="Arial" panose="020B0604020202020204" pitchFamily="34" charset="0"/>
            </a:endParaRPr>
          </a:p>
        </p:txBody>
      </p:sp>
      <p:sp>
        <p:nvSpPr>
          <p:cNvPr id="7172" name="Rectangle 2"/>
          <p:cNvSpPr>
            <a:spLocks noGrp="1" noChangeArrowheads="1"/>
          </p:cNvSpPr>
          <p:nvPr>
            <p:ph type="body"/>
          </p:nvPr>
        </p:nvSpPr>
        <p:spPr>
          <a:xfrm>
            <a:off x="930275" y="3330575"/>
            <a:ext cx="7437438" cy="31543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589" tIns="45294" rIns="90589" bIns="45294" anchor="ctr"/>
          <a:lstStyle/>
          <a:p>
            <a:endParaRPr lang="en-US" altLang="zh-CN" dirty="0"/>
          </a:p>
        </p:txBody>
      </p:sp>
    </p:spTree>
    <p:extLst>
      <p:ext uri="{BB962C8B-B14F-4D97-AF65-F5344CB8AC3E}">
        <p14:creationId xmlns:p14="http://schemas.microsoft.com/office/powerpoint/2010/main" val="2599631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Times New Roman"/>
            </a:endParaRPr>
          </a:p>
        </p:txBody>
      </p:sp>
      <p:sp>
        <p:nvSpPr>
          <p:cNvPr id="4" name="Slide Number Placeholder 3"/>
          <p:cNvSpPr>
            <a:spLocks noGrp="1"/>
          </p:cNvSpPr>
          <p:nvPr>
            <p:ph type="sldNum" idx="10"/>
          </p:nvPr>
        </p:nvSpPr>
        <p:spPr/>
        <p:txBody>
          <a:bodyPr/>
          <a:lstStyle/>
          <a:p>
            <a:pPr>
              <a:defRPr/>
            </a:pPr>
            <a:fld id="{46CD1E71-5E1F-43A1-846E-9804E68D7EFB}" type="slidenum">
              <a:rPr lang="zh-CN" altLang="en-GB" smtClean="0"/>
              <a:pPr>
                <a:defRPr/>
              </a:pPr>
              <a:t>10</a:t>
            </a:fld>
            <a:endParaRPr lang="en-GB" altLang="zh-CN"/>
          </a:p>
        </p:txBody>
      </p:sp>
    </p:spTree>
    <p:extLst>
      <p:ext uri="{BB962C8B-B14F-4D97-AF65-F5344CB8AC3E}">
        <p14:creationId xmlns:p14="http://schemas.microsoft.com/office/powerpoint/2010/main" val="38995553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LTE-LAA,  </a:t>
            </a:r>
            <a:r>
              <a:rPr lang="en-US" dirty="0" err="1"/>
              <a:t>wifi</a:t>
            </a:r>
            <a:r>
              <a:rPr lang="en-US" dirty="0"/>
              <a:t> throughput is higher than </a:t>
            </a:r>
            <a:r>
              <a:rPr lang="en-US" dirty="0" err="1"/>
              <a:t>wifi</a:t>
            </a:r>
            <a:r>
              <a:rPr lang="en-US" dirty="0"/>
              <a:t> throughput. In our proposed LTE-U direct communication model, LTE and </a:t>
            </a:r>
            <a:r>
              <a:rPr lang="en-US" dirty="0" err="1"/>
              <a:t>Wifi</a:t>
            </a:r>
            <a:r>
              <a:rPr lang="en-US" dirty="0"/>
              <a:t> throughout become similar. </a:t>
            </a:r>
          </a:p>
        </p:txBody>
      </p:sp>
      <p:sp>
        <p:nvSpPr>
          <p:cNvPr id="4" name="Slide Number Placeholder 3"/>
          <p:cNvSpPr>
            <a:spLocks noGrp="1"/>
          </p:cNvSpPr>
          <p:nvPr>
            <p:ph type="sldNum" idx="10"/>
          </p:nvPr>
        </p:nvSpPr>
        <p:spPr/>
        <p:txBody>
          <a:bodyPr/>
          <a:lstStyle/>
          <a:p>
            <a:pPr>
              <a:defRPr/>
            </a:pPr>
            <a:fld id="{46CD1E71-5E1F-43A1-846E-9804E68D7EFB}" type="slidenum">
              <a:rPr lang="zh-CN" altLang="en-GB" smtClean="0"/>
              <a:pPr>
                <a:defRPr/>
              </a:pPr>
              <a:t>11</a:t>
            </a:fld>
            <a:endParaRPr lang="en-GB" altLang="zh-CN"/>
          </a:p>
        </p:txBody>
      </p:sp>
    </p:spTree>
    <p:extLst>
      <p:ext uri="{BB962C8B-B14F-4D97-AF65-F5344CB8AC3E}">
        <p14:creationId xmlns:p14="http://schemas.microsoft.com/office/powerpoint/2010/main" val="20257732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throughput changes abruptly in complex scenario? </a:t>
            </a:r>
          </a:p>
          <a:p>
            <a:endParaRPr lang="en-US" dirty="0"/>
          </a:p>
          <a:p>
            <a:r>
              <a:rPr lang="en-US" dirty="0"/>
              <a:t>Multiple user and users are mobile. </a:t>
            </a:r>
          </a:p>
        </p:txBody>
      </p:sp>
      <p:sp>
        <p:nvSpPr>
          <p:cNvPr id="4" name="Slide Number Placeholder 3"/>
          <p:cNvSpPr>
            <a:spLocks noGrp="1"/>
          </p:cNvSpPr>
          <p:nvPr>
            <p:ph type="sldNum" idx="10"/>
          </p:nvPr>
        </p:nvSpPr>
        <p:spPr/>
        <p:txBody>
          <a:bodyPr/>
          <a:lstStyle/>
          <a:p>
            <a:pPr>
              <a:defRPr/>
            </a:pPr>
            <a:fld id="{46CD1E71-5E1F-43A1-846E-9804E68D7EFB}" type="slidenum">
              <a:rPr lang="zh-CN" altLang="en-GB" smtClean="0"/>
              <a:pPr>
                <a:defRPr/>
              </a:pPr>
              <a:t>12</a:t>
            </a:fld>
            <a:endParaRPr lang="en-GB" altLang="zh-CN"/>
          </a:p>
        </p:txBody>
      </p:sp>
    </p:spTree>
    <p:extLst>
      <p:ext uri="{BB962C8B-B14F-4D97-AF65-F5344CB8AC3E}">
        <p14:creationId xmlns:p14="http://schemas.microsoft.com/office/powerpoint/2010/main" val="436100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Delays are synthetic.</a:t>
            </a:r>
          </a:p>
          <a:p>
            <a:endParaRPr lang="en-US" dirty="0"/>
          </a:p>
          <a:p>
            <a:r>
              <a:rPr lang="en-US" dirty="0"/>
              <a:t>10ms:  delay in communication between LTE-</a:t>
            </a:r>
            <a:r>
              <a:rPr lang="en-US" dirty="0" err="1"/>
              <a:t>eNB</a:t>
            </a:r>
            <a:r>
              <a:rPr lang="en-US" dirty="0"/>
              <a:t> and Wi-Fi AP.</a:t>
            </a:r>
          </a:p>
          <a:p>
            <a:r>
              <a:rPr lang="en-US" dirty="0"/>
              <a:t>300ms:  delay of  communicating typical VM in cloud (depends on location of cloud, client and IDP).</a:t>
            </a:r>
          </a:p>
          <a:p>
            <a:r>
              <a:rPr lang="en-US" dirty="0"/>
              <a:t>500ms:   delay of any server in the internet (distant server and slower connection)</a:t>
            </a:r>
          </a:p>
        </p:txBody>
      </p:sp>
      <p:sp>
        <p:nvSpPr>
          <p:cNvPr id="4" name="Slide Number Placeholder 3"/>
          <p:cNvSpPr>
            <a:spLocks noGrp="1"/>
          </p:cNvSpPr>
          <p:nvPr>
            <p:ph type="sldNum" idx="10"/>
          </p:nvPr>
        </p:nvSpPr>
        <p:spPr/>
        <p:txBody>
          <a:bodyPr/>
          <a:lstStyle/>
          <a:p>
            <a:pPr>
              <a:defRPr/>
            </a:pPr>
            <a:fld id="{46CD1E71-5E1F-43A1-846E-9804E68D7EFB}" type="slidenum">
              <a:rPr lang="zh-CN" altLang="en-GB" smtClean="0"/>
              <a:pPr>
                <a:defRPr/>
              </a:pPr>
              <a:t>13</a:t>
            </a:fld>
            <a:endParaRPr lang="en-GB" altLang="zh-CN"/>
          </a:p>
        </p:txBody>
      </p:sp>
    </p:spTree>
    <p:extLst>
      <p:ext uri="{BB962C8B-B14F-4D97-AF65-F5344CB8AC3E}">
        <p14:creationId xmlns:p14="http://schemas.microsoft.com/office/powerpoint/2010/main" val="31160639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defRPr/>
            </a:pPr>
            <a:fld id="{46CD1E71-5E1F-43A1-846E-9804E68D7EFB}" type="slidenum">
              <a:rPr lang="zh-CN" altLang="en-GB" smtClean="0"/>
              <a:pPr>
                <a:defRPr/>
              </a:pPr>
              <a:t>14</a:t>
            </a:fld>
            <a:endParaRPr lang="en-GB" altLang="zh-CN"/>
          </a:p>
        </p:txBody>
      </p:sp>
    </p:spTree>
    <p:extLst>
      <p:ext uri="{BB962C8B-B14F-4D97-AF65-F5344CB8AC3E}">
        <p14:creationId xmlns:p14="http://schemas.microsoft.com/office/powerpoint/2010/main" val="29404022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p:nvPr>
        </p:nvSpPr>
        <p:spPr/>
        <p:txBody>
          <a:bodyPr/>
          <a:lstStyle/>
          <a:p>
            <a:pPr>
              <a:defRPr/>
            </a:pPr>
            <a:fld id="{46CD1E71-5E1F-43A1-846E-9804E68D7EFB}" type="slidenum">
              <a:rPr lang="zh-CN" altLang="en-GB" smtClean="0"/>
              <a:pPr>
                <a:defRPr/>
              </a:pPr>
              <a:t>15</a:t>
            </a:fld>
            <a:endParaRPr lang="en-GB" altLang="zh-CN"/>
          </a:p>
        </p:txBody>
      </p:sp>
    </p:spTree>
    <p:extLst>
      <p:ext uri="{BB962C8B-B14F-4D97-AF65-F5344CB8AC3E}">
        <p14:creationId xmlns:p14="http://schemas.microsoft.com/office/powerpoint/2010/main" val="852204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idx="10"/>
          </p:nvPr>
        </p:nvSpPr>
        <p:spPr/>
        <p:txBody>
          <a:bodyPr/>
          <a:lstStyle/>
          <a:p>
            <a:pPr marL="0" marR="0" lvl="0" indent="0" algn="r" defTabSz="457200" rtl="0" eaLnBrk="1" fontAlgn="base" latinLnBrk="0" hangingPunct="0">
              <a:lnSpc>
                <a:spcPct val="100000"/>
              </a:lnSpc>
              <a:spcBef>
                <a:spcPct val="0"/>
              </a:spcBef>
              <a:spcAft>
                <a:spcPct val="0"/>
              </a:spcAft>
              <a:buClr>
                <a:srgbClr val="000000"/>
              </a:buClr>
              <a:buSzPct val="45000"/>
              <a:buFont typeface="Wingdings" panose="05000000000000000000" pitchFamily="2" charset="2"/>
              <a:buNone/>
              <a:tabLst>
                <a:tab pos="714375" algn="l"/>
                <a:tab pos="1431925" algn="l"/>
                <a:tab pos="2149475" algn="l"/>
                <a:tab pos="2865438" algn="l"/>
              </a:tabLst>
              <a:defRPr/>
            </a:pPr>
            <a:fld id="{46CD1E71-5E1F-43A1-846E-9804E68D7EFB}" type="slidenum">
              <a:rPr kumimoji="0" lang="zh-CN" altLang="en-GB" sz="1100" b="0" i="0" u="none" strike="noStrike" kern="120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cs typeface="+mn-cs"/>
              </a:rPr>
              <a:pPr marL="0" marR="0" lvl="0" indent="0" algn="r" defTabSz="457200" rtl="0" eaLnBrk="1" fontAlgn="base" latinLnBrk="0" hangingPunct="0">
                <a:lnSpc>
                  <a:spcPct val="100000"/>
                </a:lnSpc>
                <a:spcBef>
                  <a:spcPct val="0"/>
                </a:spcBef>
                <a:spcAft>
                  <a:spcPct val="0"/>
                </a:spcAft>
                <a:buClr>
                  <a:srgbClr val="000000"/>
                </a:buClr>
                <a:buSzPct val="45000"/>
                <a:buFont typeface="Wingdings" panose="05000000000000000000" pitchFamily="2" charset="2"/>
                <a:buNone/>
                <a:tabLst>
                  <a:tab pos="714375" algn="l"/>
                  <a:tab pos="1431925" algn="l"/>
                  <a:tab pos="2149475" algn="l"/>
                  <a:tab pos="2865438" algn="l"/>
                </a:tabLst>
                <a:defRPr/>
              </a:pPr>
              <a:t>2</a:t>
            </a:fld>
            <a:endParaRPr kumimoji="0" lang="en-GB" altLang="zh-CN" sz="11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Tree>
    <p:extLst>
      <p:ext uri="{BB962C8B-B14F-4D97-AF65-F5344CB8AC3E}">
        <p14:creationId xmlns:p14="http://schemas.microsoft.com/office/powerpoint/2010/main" val="2588001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rgbClr val="000000"/>
                </a:solidFill>
                <a:effectLst/>
                <a:latin typeface="Times New Roman" pitchFamily="18" charset="0"/>
                <a:ea typeface="+mn-ea"/>
                <a:cs typeface="+mn-cs"/>
              </a:rPr>
              <a:t>LTE  regular bands</a:t>
            </a:r>
          </a:p>
          <a:p>
            <a:endParaRPr lang="en-US" sz="1200" b="1" i="0" kern="1200" dirty="0">
              <a:solidFill>
                <a:srgbClr val="000000"/>
              </a:solidFill>
              <a:effectLst/>
              <a:latin typeface="Times New Roman" pitchFamily="18" charset="0"/>
              <a:ea typeface="+mn-ea"/>
              <a:cs typeface="+mn-cs"/>
            </a:endParaRPr>
          </a:p>
          <a:p>
            <a:r>
              <a:rPr lang="en-US" dirty="0">
                <a:hlinkClick r:id="rId3"/>
              </a:rPr>
              <a:t>https://en.wikipedia.org/wiki/LTE_frequency_bands</a:t>
            </a:r>
            <a:endParaRPr lang="en-US" dirty="0"/>
          </a:p>
          <a:p>
            <a:endParaRPr lang="en-US" dirty="0"/>
          </a:p>
        </p:txBody>
      </p:sp>
      <p:sp>
        <p:nvSpPr>
          <p:cNvPr id="4" name="Slide Number Placeholder 3"/>
          <p:cNvSpPr>
            <a:spLocks noGrp="1"/>
          </p:cNvSpPr>
          <p:nvPr>
            <p:ph type="sldNum" idx="10"/>
          </p:nvPr>
        </p:nvSpPr>
        <p:spPr/>
        <p:txBody>
          <a:bodyPr/>
          <a:lstStyle/>
          <a:p>
            <a:pPr>
              <a:defRPr/>
            </a:pPr>
            <a:fld id="{46CD1E71-5E1F-43A1-846E-9804E68D7EFB}" type="slidenum">
              <a:rPr lang="zh-CN" altLang="en-GB" smtClean="0"/>
              <a:pPr>
                <a:defRPr/>
              </a:pPr>
              <a:t>3</a:t>
            </a:fld>
            <a:endParaRPr lang="en-GB" altLang="zh-CN"/>
          </a:p>
        </p:txBody>
      </p:sp>
    </p:spTree>
    <p:extLst>
      <p:ext uri="{BB962C8B-B14F-4D97-AF65-F5344CB8AC3E}">
        <p14:creationId xmlns:p14="http://schemas.microsoft.com/office/powerpoint/2010/main" val="4020207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rgbClr val="000000"/>
                </a:solidFill>
                <a:effectLst/>
                <a:latin typeface="Times New Roman" pitchFamily="18" charset="0"/>
                <a:ea typeface="+mn-ea"/>
                <a:cs typeface="+mn-cs"/>
              </a:rPr>
              <a:t>LAA </a:t>
            </a:r>
          </a:p>
          <a:p>
            <a:r>
              <a:rPr lang="en-US" sz="1200" b="0" i="0" kern="1200" dirty="0">
                <a:solidFill>
                  <a:srgbClr val="000000"/>
                </a:solidFill>
                <a:effectLst/>
                <a:latin typeface="Times New Roman" pitchFamily="18" charset="0"/>
                <a:ea typeface="+mn-ea"/>
                <a:cs typeface="+mn-cs"/>
              </a:rPr>
              <a:t>LAA (Licensed Assisted Access) is a standardized version of LTE-U as governed by 3GPP. In certain markets such as the United States, South Korea, and India, a protocol called Listen-Before-Talk (LBT) that was designed to ensure fair coexistence </a:t>
            </a:r>
            <a:r>
              <a:rPr lang="en-US" sz="1200" b="1" i="0" kern="1200" dirty="0">
                <a:solidFill>
                  <a:srgbClr val="000000"/>
                </a:solidFill>
                <a:effectLst/>
                <a:latin typeface="Times New Roman" pitchFamily="18" charset="0"/>
                <a:ea typeface="+mn-ea"/>
                <a:cs typeface="+mn-cs"/>
              </a:rPr>
              <a:t>is not enforced as a regulatory requirement</a:t>
            </a:r>
            <a:r>
              <a:rPr lang="en-US" sz="1200" b="0" i="0" kern="1200" dirty="0">
                <a:solidFill>
                  <a:srgbClr val="000000"/>
                </a:solidFill>
                <a:effectLst/>
                <a:latin typeface="Times New Roman" pitchFamily="18" charset="0"/>
                <a:ea typeface="+mn-ea"/>
                <a:cs typeface="+mn-cs"/>
              </a:rPr>
              <a:t>.</a:t>
            </a:r>
          </a:p>
          <a:p>
            <a:endParaRPr lang="en-US" sz="1200" b="0" i="0" kern="1200" dirty="0">
              <a:solidFill>
                <a:srgbClr val="000000"/>
              </a:solidFill>
              <a:effectLst/>
              <a:latin typeface="Times New Roman" pitchFamily="18" charset="0"/>
              <a:ea typeface="+mn-ea"/>
              <a:cs typeface="+mn-cs"/>
            </a:endParaRPr>
          </a:p>
          <a:p>
            <a:r>
              <a:rPr lang="en-US" sz="1200" b="0" i="0" kern="1200" dirty="0">
                <a:solidFill>
                  <a:srgbClr val="000000"/>
                </a:solidFill>
                <a:effectLst/>
                <a:latin typeface="Times New Roman" pitchFamily="18" charset="0"/>
                <a:ea typeface="+mn-ea"/>
                <a:cs typeface="+mn-cs"/>
              </a:rPr>
              <a:t>Listen-before-talk (LBT) </a:t>
            </a:r>
            <a:r>
              <a:rPr lang="en-US" sz="1200" b="1" i="0" kern="1200" dirty="0">
                <a:solidFill>
                  <a:srgbClr val="000000"/>
                </a:solidFill>
                <a:effectLst/>
                <a:latin typeface="Times New Roman" pitchFamily="18" charset="0"/>
                <a:ea typeface="+mn-ea"/>
                <a:cs typeface="+mn-cs"/>
              </a:rPr>
              <a:t>is enforced </a:t>
            </a:r>
            <a:r>
              <a:rPr lang="en-US" sz="1200" b="0" i="0" kern="1200" dirty="0">
                <a:solidFill>
                  <a:srgbClr val="000000"/>
                </a:solidFill>
                <a:effectLst/>
                <a:latin typeface="Times New Roman" pitchFamily="18" charset="0"/>
                <a:ea typeface="+mn-ea"/>
                <a:cs typeface="+mn-cs"/>
              </a:rPr>
              <a:t>in the regions such as European Union and Japan to harmonize coexistence. In this region LAA can operate but LTE-U cannot. </a:t>
            </a:r>
          </a:p>
          <a:p>
            <a:endParaRPr lang="en-US" sz="1200" b="0" i="0" kern="1200" dirty="0">
              <a:solidFill>
                <a:srgbClr val="000000"/>
              </a:solidFill>
              <a:effectLst/>
              <a:latin typeface="Times New Roman" pitchFamily="18" charset="0"/>
              <a:ea typeface="+mn-ea"/>
              <a:cs typeface="+mn-cs"/>
            </a:endParaRPr>
          </a:p>
          <a:p>
            <a:r>
              <a:rPr lang="en-US" sz="1200" b="0" i="0" kern="1200" dirty="0">
                <a:solidFill>
                  <a:srgbClr val="000000"/>
                </a:solidFill>
                <a:effectLst/>
                <a:latin typeface="Times New Roman" pitchFamily="18" charset="0"/>
                <a:ea typeface="+mn-ea"/>
                <a:cs typeface="+mn-cs"/>
              </a:rPr>
              <a:t>Given the non-exclusivity of unlicensed bands, one can expect several coexistence issues especially given the popularity of </a:t>
            </a:r>
            <a:r>
              <a:rPr lang="en-US" sz="1200" b="0" i="0" kern="1200" dirty="0" err="1">
                <a:solidFill>
                  <a:srgbClr val="000000"/>
                </a:solidFill>
                <a:effectLst/>
                <a:latin typeface="Times New Roman" pitchFamily="18" charset="0"/>
                <a:ea typeface="+mn-ea"/>
                <a:cs typeface="+mn-cs"/>
              </a:rPr>
              <a:t>WiFi</a:t>
            </a:r>
            <a:r>
              <a:rPr lang="en-US" sz="1200" b="0" i="0" kern="1200" dirty="0">
                <a:solidFill>
                  <a:srgbClr val="000000"/>
                </a:solidFill>
                <a:effectLst/>
                <a:latin typeface="Times New Roman" pitchFamily="18" charset="0"/>
                <a:ea typeface="+mn-ea"/>
                <a:cs typeface="+mn-cs"/>
              </a:rPr>
              <a:t>. While this doesn't mean that LTE-U neglects coexistence issues (they use dynamic channel selection and adaptive duty cycle/CSAT to mitigate collisions), LAA requires LBT to comply with global coexistence standards that apply equally to </a:t>
            </a:r>
            <a:r>
              <a:rPr lang="en-US" sz="1200" b="0" i="0" kern="1200" dirty="0" err="1">
                <a:solidFill>
                  <a:srgbClr val="000000"/>
                </a:solidFill>
                <a:effectLst/>
                <a:latin typeface="Times New Roman" pitchFamily="18" charset="0"/>
                <a:ea typeface="+mn-ea"/>
                <a:cs typeface="+mn-cs"/>
              </a:rPr>
              <a:t>WiFi</a:t>
            </a:r>
            <a:r>
              <a:rPr lang="en-US" sz="1200" b="0" i="0" kern="1200" dirty="0">
                <a:solidFill>
                  <a:srgbClr val="000000"/>
                </a:solidFill>
                <a:effectLst/>
                <a:latin typeface="Times New Roman" pitchFamily="18" charset="0"/>
                <a:ea typeface="+mn-ea"/>
                <a:cs typeface="+mn-cs"/>
              </a:rPr>
              <a:t>.</a:t>
            </a:r>
          </a:p>
          <a:p>
            <a:r>
              <a:rPr lang="en-US" sz="1200" b="0" i="0" kern="1200" dirty="0">
                <a:solidFill>
                  <a:srgbClr val="000000"/>
                </a:solidFill>
                <a:effectLst/>
                <a:latin typeface="Times New Roman" pitchFamily="18" charset="0"/>
                <a:ea typeface="+mn-ea"/>
                <a:cs typeface="+mn-cs"/>
              </a:rPr>
              <a:t>LBT requires LTE base stations to “listen” (determine channel availability via energy detection) before “talking” or transmitting data. Various LBT approaches exist, but the one recommended by 3GPP is called LBT-Load Based Equipment Category 4. This adds a similar random access protocol that </a:t>
            </a:r>
            <a:r>
              <a:rPr lang="en-US" sz="1200" b="0" i="0" kern="1200" dirty="0" err="1">
                <a:solidFill>
                  <a:srgbClr val="000000"/>
                </a:solidFill>
                <a:effectLst/>
                <a:latin typeface="Times New Roman" pitchFamily="18" charset="0"/>
                <a:ea typeface="+mn-ea"/>
                <a:cs typeface="+mn-cs"/>
              </a:rPr>
              <a:t>WiFi</a:t>
            </a:r>
            <a:r>
              <a:rPr lang="en-US" sz="1200" b="0" i="0" kern="1200" dirty="0">
                <a:solidFill>
                  <a:srgbClr val="000000"/>
                </a:solidFill>
                <a:effectLst/>
                <a:latin typeface="Times New Roman" pitchFamily="18" charset="0"/>
                <a:ea typeface="+mn-ea"/>
                <a:cs typeface="+mn-cs"/>
              </a:rPr>
              <a:t> devices currently use to ensure not only LTE/</a:t>
            </a:r>
            <a:r>
              <a:rPr lang="en-US" sz="1200" b="0" i="0" kern="1200" dirty="0" err="1">
                <a:solidFill>
                  <a:srgbClr val="000000"/>
                </a:solidFill>
                <a:effectLst/>
                <a:latin typeface="Times New Roman" pitchFamily="18" charset="0"/>
                <a:ea typeface="+mn-ea"/>
                <a:cs typeface="+mn-cs"/>
              </a:rPr>
              <a:t>WiFi</a:t>
            </a:r>
            <a:r>
              <a:rPr lang="en-US" sz="1200" b="0" i="0" kern="1200" dirty="0">
                <a:solidFill>
                  <a:srgbClr val="000000"/>
                </a:solidFill>
                <a:effectLst/>
                <a:latin typeface="Times New Roman" pitchFamily="18" charset="0"/>
                <a:ea typeface="+mn-ea"/>
                <a:cs typeface="+mn-cs"/>
              </a:rPr>
              <a:t> coexistence but a standardized way to ensure LTE/LTE coexistence.</a:t>
            </a:r>
          </a:p>
          <a:p>
            <a:r>
              <a:rPr lang="en-US" sz="1200" b="0" i="0" kern="1200" dirty="0">
                <a:solidFill>
                  <a:srgbClr val="000000"/>
                </a:solidFill>
                <a:effectLst/>
                <a:latin typeface="Times New Roman" pitchFamily="18" charset="0"/>
                <a:ea typeface="+mn-ea"/>
                <a:cs typeface="+mn-cs"/>
              </a:rPr>
              <a:t>However, one disadvantage to this method is that LTE base stations must send a reservation signal to prevent </a:t>
            </a:r>
            <a:r>
              <a:rPr lang="en-US" sz="1200" b="0" i="0" kern="1200" dirty="0" err="1">
                <a:solidFill>
                  <a:srgbClr val="000000"/>
                </a:solidFill>
                <a:effectLst/>
                <a:latin typeface="Times New Roman" pitchFamily="18" charset="0"/>
                <a:ea typeface="+mn-ea"/>
                <a:cs typeface="+mn-cs"/>
              </a:rPr>
              <a:t>WiFi</a:t>
            </a:r>
            <a:r>
              <a:rPr lang="en-US" sz="1200" b="0" i="0" kern="1200" dirty="0">
                <a:solidFill>
                  <a:srgbClr val="000000"/>
                </a:solidFill>
                <a:effectLst/>
                <a:latin typeface="Times New Roman" pitchFamily="18" charset="0"/>
                <a:ea typeface="+mn-ea"/>
                <a:cs typeface="+mn-cs"/>
              </a:rPr>
              <a:t> signals from initiating transmission until the next frame boundary event. LTE devices cannot start transmission unless this requirement is satisfied even if the channel is free. This control overhead can degrade overall network throughput for all technologies.</a:t>
            </a:r>
          </a:p>
          <a:p>
            <a:endParaRPr lang="en-US" sz="1200" b="0" i="0" kern="1200" dirty="0">
              <a:solidFill>
                <a:srgbClr val="000000"/>
              </a:solidFill>
              <a:effectLst/>
              <a:latin typeface="Times New Roman" pitchFamily="18" charset="0"/>
              <a:ea typeface="+mn-ea"/>
              <a:cs typeface="+mn-cs"/>
            </a:endParaRPr>
          </a:p>
          <a:p>
            <a:r>
              <a:rPr lang="en-US" b="1" dirty="0"/>
              <a:t>Carrier-Sensing Adaptive Transmission (CSAT)  (from QUALCOMM paper)</a:t>
            </a:r>
          </a:p>
          <a:p>
            <a:endParaRPr lang="en-US" sz="1200" b="1" i="0" kern="1200" dirty="0">
              <a:solidFill>
                <a:srgbClr val="000000"/>
              </a:solidFill>
              <a:effectLst/>
              <a:latin typeface="Times New Roman" pitchFamily="18" charset="0"/>
              <a:ea typeface="+mn-ea"/>
              <a:cs typeface="+mn-cs"/>
            </a:endParaRPr>
          </a:p>
          <a:p>
            <a:r>
              <a:rPr lang="en-US" dirty="0"/>
              <a:t>Carrier-Sensing Adaptive Transmission (CSAT) In hyper-dense deployment of </a:t>
            </a:r>
            <a:r>
              <a:rPr lang="en-US" dirty="0" err="1"/>
              <a:t>WiFi</a:t>
            </a:r>
            <a:r>
              <a:rPr lang="en-US" dirty="0"/>
              <a:t> and LTE-U small cells, there is a possibility that no clean channel can be found. In such cases, LTE-U can share the channel with neighboring Wi-Fi or another LTE-U system by using CSAT algorithm. Typical Co-channel coexistence techniques in unlicensed bands such as LBT regulations and CSMA (carrier sense multiple access) used by </a:t>
            </a:r>
            <a:r>
              <a:rPr lang="en-US" dirty="0" err="1"/>
              <a:t>WiFi</a:t>
            </a:r>
            <a:r>
              <a:rPr lang="en-US" dirty="0"/>
              <a:t> are based on the concept of contention based access. In these techniques, transmitters are expected to sense the medium and make sure is clean before transmission. The goal of these algorithms then is to provide coexistence across different technologies in a TDM fashion. LTE Advanced in unlicensed spectrum uses a third mechanism (CSAT) that is in-line with the same concept of TDM coexistence based on medium sensing. In CSAT, the small cell senses the medium for longer (than LBT and CSMA) duration (around 10s of </a:t>
            </a:r>
            <a:r>
              <a:rPr lang="en-US" dirty="0" err="1"/>
              <a:t>msec</a:t>
            </a:r>
            <a:r>
              <a:rPr lang="en-US" dirty="0"/>
              <a:t> to 200msec) and according to the observed medium activities, the algorithm gates off LTE transmission proportionally. In particular, CSAT defines a time cycle where the small cell transmits in a fraction of the cycle and gates off in the remaining duration. The duty cycle of transmission vs gating off is dictated by the sensed medium activity of other technologies. CSAT in spirit is similar to CSMA except that it has longer latency, an impact that is mitigated by avoiding channels where </a:t>
            </a:r>
            <a:r>
              <a:rPr lang="en-US" dirty="0" err="1"/>
              <a:t>WiFi</a:t>
            </a:r>
            <a:r>
              <a:rPr lang="en-US" dirty="0"/>
              <a:t> APs use for discovery signals and QoS traffic (i.e. primary channels).” CSAT ensures fair and efficient channel sharing, with the impact of a LTE-U node to its neighboring ©2014 Qualcomm Technologies, Inc. 8 Wi-Fi APs no worse than a neighboring </a:t>
            </a:r>
            <a:r>
              <a:rPr lang="en-US" dirty="0" err="1"/>
              <a:t>WiFi</a:t>
            </a:r>
            <a:r>
              <a:rPr lang="en-US" dirty="0"/>
              <a:t> AP. The LTE-U, which is on the secondary cell, is periodically activated and de-activated using LTE MAC Control Elements. The procedures and timeline are carefully chosen to ensure compatibility with Rel. 10/11 UE behavior. During the LTE-U off period, the channel is clean to neighboring Wi-Fi which can resume normal Wi-Fi transmissions. The small cell will measure Wi-Fi medium utilization during the LTE-U off period, and adaptively adjust On/Off duty cycle accordingly. The TDM cycle can be set to a few hundreds of </a:t>
            </a:r>
            <a:r>
              <a:rPr lang="en-US" dirty="0" err="1"/>
              <a:t>msec</a:t>
            </a:r>
            <a:r>
              <a:rPr lang="en-US" dirty="0"/>
              <a:t>, which can effectively accommodate the activation/de-activation procedures while controlling the data transmission delay.</a:t>
            </a:r>
            <a:endParaRPr lang="en-US" sz="1200" b="0" i="0" kern="1200" dirty="0">
              <a:solidFill>
                <a:srgbClr val="000000"/>
              </a:solidFill>
              <a:effectLst/>
              <a:latin typeface="Times New Roman" pitchFamily="18" charset="0"/>
              <a:ea typeface="+mn-ea"/>
              <a:cs typeface="+mn-cs"/>
            </a:endParaRPr>
          </a:p>
          <a:p>
            <a:endParaRPr lang="en-US" sz="1200" b="0" i="0" kern="1200" dirty="0">
              <a:solidFill>
                <a:srgbClr val="000000"/>
              </a:solidFill>
              <a:effectLst/>
              <a:latin typeface="Times New Roman" pitchFamily="18" charset="0"/>
              <a:ea typeface="+mn-ea"/>
              <a:cs typeface="+mn-cs"/>
            </a:endParaRPr>
          </a:p>
          <a:p>
            <a:endParaRPr lang="en-US" sz="1200" b="0" i="0" kern="1200" dirty="0">
              <a:solidFill>
                <a:srgbClr val="000000"/>
              </a:solidFill>
              <a:effectLst/>
              <a:latin typeface="Times New Roman" pitchFamily="18" charset="0"/>
              <a:ea typeface="+mn-ea"/>
              <a:cs typeface="+mn-cs"/>
            </a:endParaRPr>
          </a:p>
          <a:p>
            <a:endParaRPr lang="en-US" dirty="0">
              <a:cs typeface="Times New Roman"/>
            </a:endParaRPr>
          </a:p>
        </p:txBody>
      </p:sp>
      <p:sp>
        <p:nvSpPr>
          <p:cNvPr id="4" name="Slide Number Placeholder 3"/>
          <p:cNvSpPr>
            <a:spLocks noGrp="1"/>
          </p:cNvSpPr>
          <p:nvPr>
            <p:ph type="sldNum" idx="10"/>
          </p:nvPr>
        </p:nvSpPr>
        <p:spPr/>
        <p:txBody>
          <a:bodyPr/>
          <a:lstStyle/>
          <a:p>
            <a:pPr>
              <a:defRPr/>
            </a:pPr>
            <a:fld id="{46CD1E71-5E1F-43A1-846E-9804E68D7EFB}" type="slidenum">
              <a:rPr lang="zh-CN" altLang="en-GB" smtClean="0"/>
              <a:pPr>
                <a:defRPr/>
              </a:pPr>
              <a:t>4</a:t>
            </a:fld>
            <a:endParaRPr lang="en-GB" altLang="zh-CN"/>
          </a:p>
        </p:txBody>
      </p:sp>
    </p:spTree>
    <p:extLst>
      <p:ext uri="{BB962C8B-B14F-4D97-AF65-F5344CB8AC3E}">
        <p14:creationId xmlns:p14="http://schemas.microsoft.com/office/powerpoint/2010/main" val="1731677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a:cs typeface="Times New Roman"/>
              </a:rPr>
              <a:t>Cloud radio access network (C-RAN), why delay is longer.</a:t>
            </a:r>
          </a:p>
          <a:p>
            <a:endParaRPr lang="en-US" dirty="0">
              <a:latin typeface="Times New Roman"/>
              <a:cs typeface="Times New Roman"/>
            </a:endParaRPr>
          </a:p>
          <a:p>
            <a:r>
              <a:rPr lang="en-US" dirty="0">
                <a:latin typeface="Times New Roman"/>
                <a:cs typeface="Times New Roman"/>
              </a:rPr>
              <a:t>C-RAN needs to be hosted in some other location, in cloud. Communication delay with cloud server ranges between 100ms-350ms (depending on cloud location and ISP).</a:t>
            </a:r>
          </a:p>
          <a:p>
            <a:endParaRPr lang="en-US" dirty="0">
              <a:latin typeface="Times New Roman"/>
              <a:cs typeface="Times New Roman"/>
            </a:endParaRPr>
          </a:p>
          <a:p>
            <a:r>
              <a:rPr lang="en-US" dirty="0">
                <a:latin typeface="Times New Roman"/>
                <a:cs typeface="Times New Roman"/>
              </a:rPr>
              <a:t>Non consecutive blank space might reduce Wi-Fi throughput. </a:t>
            </a:r>
          </a:p>
          <a:p>
            <a:endParaRPr lang="en-US" dirty="0">
              <a:latin typeface="Times New Roman"/>
              <a:cs typeface="Times New Roman"/>
            </a:endParaRPr>
          </a:p>
          <a:p>
            <a:r>
              <a:rPr lang="en-US" dirty="0">
                <a:latin typeface="Times New Roman"/>
                <a:cs typeface="Times New Roman"/>
              </a:rPr>
              <a:t>A long space is better than multiple short spaces. Large Wi-Fi packets are likely to collide with  LTE  when space is short.  </a:t>
            </a:r>
          </a:p>
          <a:p>
            <a:endParaRPr lang="en-US" dirty="0">
              <a:latin typeface="Times New Roman"/>
              <a:cs typeface="Times New Roman"/>
            </a:endParaRPr>
          </a:p>
        </p:txBody>
      </p:sp>
      <p:sp>
        <p:nvSpPr>
          <p:cNvPr id="4" name="Slide Number Placeholder 3"/>
          <p:cNvSpPr>
            <a:spLocks noGrp="1"/>
          </p:cNvSpPr>
          <p:nvPr>
            <p:ph type="sldNum" idx="10"/>
          </p:nvPr>
        </p:nvSpPr>
        <p:spPr/>
        <p:txBody>
          <a:bodyPr/>
          <a:lstStyle/>
          <a:p>
            <a:pPr>
              <a:defRPr/>
            </a:pPr>
            <a:fld id="{46CD1E71-5E1F-43A1-846E-9804E68D7EFB}" type="slidenum">
              <a:rPr lang="zh-CN" altLang="en-GB" smtClean="0"/>
              <a:pPr>
                <a:defRPr/>
              </a:pPr>
              <a:t>5</a:t>
            </a:fld>
            <a:endParaRPr lang="en-GB" altLang="zh-CN"/>
          </a:p>
        </p:txBody>
      </p:sp>
    </p:spTree>
    <p:extLst>
      <p:ext uri="{BB962C8B-B14F-4D97-AF65-F5344CB8AC3E}">
        <p14:creationId xmlns:p14="http://schemas.microsoft.com/office/powerpoint/2010/main" val="3900118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Times New Roman"/>
            </a:endParaRPr>
          </a:p>
        </p:txBody>
      </p:sp>
      <p:sp>
        <p:nvSpPr>
          <p:cNvPr id="4" name="Slide Number Placeholder 3"/>
          <p:cNvSpPr>
            <a:spLocks noGrp="1"/>
          </p:cNvSpPr>
          <p:nvPr>
            <p:ph type="sldNum" idx="10"/>
          </p:nvPr>
        </p:nvSpPr>
        <p:spPr/>
        <p:txBody>
          <a:bodyPr/>
          <a:lstStyle/>
          <a:p>
            <a:pPr>
              <a:defRPr/>
            </a:pPr>
            <a:fld id="{46CD1E71-5E1F-43A1-846E-9804E68D7EFB}" type="slidenum">
              <a:rPr lang="zh-CN" altLang="en-GB" smtClean="0"/>
              <a:pPr>
                <a:defRPr/>
              </a:pPr>
              <a:t>6</a:t>
            </a:fld>
            <a:endParaRPr lang="en-GB" altLang="zh-CN"/>
          </a:p>
        </p:txBody>
      </p:sp>
    </p:spTree>
    <p:extLst>
      <p:ext uri="{BB962C8B-B14F-4D97-AF65-F5344CB8AC3E}">
        <p14:creationId xmlns:p14="http://schemas.microsoft.com/office/powerpoint/2010/main" val="4199370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defRPr/>
            </a:pPr>
            <a:fld id="{46CD1E71-5E1F-43A1-846E-9804E68D7EFB}" type="slidenum">
              <a:rPr lang="zh-CN" altLang="en-GB" smtClean="0"/>
              <a:pPr>
                <a:defRPr/>
              </a:pPr>
              <a:t>7</a:t>
            </a:fld>
            <a:endParaRPr lang="en-GB" altLang="zh-CN"/>
          </a:p>
        </p:txBody>
      </p:sp>
    </p:spTree>
    <p:extLst>
      <p:ext uri="{BB962C8B-B14F-4D97-AF65-F5344CB8AC3E}">
        <p14:creationId xmlns:p14="http://schemas.microsoft.com/office/powerpoint/2010/main" val="2588001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LAA Model: TXOP model paper provided.</a:t>
            </a:r>
          </a:p>
        </p:txBody>
      </p:sp>
      <p:sp>
        <p:nvSpPr>
          <p:cNvPr id="4" name="Slide Number Placeholder 3"/>
          <p:cNvSpPr>
            <a:spLocks noGrp="1"/>
          </p:cNvSpPr>
          <p:nvPr>
            <p:ph type="sldNum" idx="10"/>
          </p:nvPr>
        </p:nvSpPr>
        <p:spPr/>
        <p:txBody>
          <a:bodyPr/>
          <a:lstStyle/>
          <a:p>
            <a:pPr>
              <a:defRPr/>
            </a:pPr>
            <a:fld id="{46CD1E71-5E1F-43A1-846E-9804E68D7EFB}" type="slidenum">
              <a:rPr lang="zh-CN" altLang="en-GB" smtClean="0"/>
              <a:pPr>
                <a:defRPr/>
              </a:pPr>
              <a:t>8</a:t>
            </a:fld>
            <a:endParaRPr lang="en-GB" altLang="zh-CN"/>
          </a:p>
        </p:txBody>
      </p:sp>
    </p:spTree>
    <p:extLst>
      <p:ext uri="{BB962C8B-B14F-4D97-AF65-F5344CB8AC3E}">
        <p14:creationId xmlns:p14="http://schemas.microsoft.com/office/powerpoint/2010/main" val="3454293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Mobility Parameters:</a:t>
            </a:r>
          </a:p>
          <a:p>
            <a:endParaRPr lang="en-US" dirty="0"/>
          </a:p>
          <a:p>
            <a:r>
              <a:rPr lang="en-US" sz="1200" b="1" i="0" kern="1200" dirty="0">
                <a:solidFill>
                  <a:srgbClr val="000000"/>
                </a:solidFill>
                <a:effectLst/>
                <a:latin typeface="Times New Roman" pitchFamily="18" charset="0"/>
                <a:ea typeface="+mn-ea"/>
                <a:cs typeface="+mn-cs"/>
              </a:rPr>
              <a:t>Speed</a:t>
            </a:r>
            <a:r>
              <a:rPr lang="en-US" sz="1200" b="0" i="0" kern="1200" dirty="0">
                <a:solidFill>
                  <a:srgbClr val="000000"/>
                </a:solidFill>
                <a:effectLst/>
                <a:latin typeface="Times New Roman" pitchFamily="18" charset="0"/>
                <a:ea typeface="+mn-ea"/>
                <a:cs typeface="+mn-cs"/>
              </a:rPr>
              <a:t>: A random variable used to pick the speed (m/s). [Min=2.0|Max=4.0]</a:t>
            </a:r>
          </a:p>
          <a:p>
            <a:r>
              <a:rPr lang="en-US" sz="1200" b="1" i="0" kern="1200" dirty="0">
                <a:solidFill>
                  <a:srgbClr val="000000"/>
                </a:solidFill>
                <a:effectLst/>
                <a:latin typeface="Times New Roman" pitchFamily="18" charset="0"/>
                <a:ea typeface="+mn-ea"/>
                <a:cs typeface="+mn-cs"/>
              </a:rPr>
              <a:t>Bounds</a:t>
            </a:r>
            <a:r>
              <a:rPr lang="en-US" sz="1200" b="0" i="0" kern="1200" dirty="0">
                <a:solidFill>
                  <a:srgbClr val="000000"/>
                </a:solidFill>
                <a:effectLst/>
                <a:latin typeface="Times New Roman" pitchFamily="18" charset="0"/>
                <a:ea typeface="+mn-ea"/>
                <a:cs typeface="+mn-cs"/>
              </a:rPr>
              <a:t>: Bounds of the area to cruise (m).  0|100|0|100</a:t>
            </a:r>
          </a:p>
          <a:p>
            <a:r>
              <a:rPr lang="en-US" sz="1200" b="1" i="0" kern="1200" dirty="0">
                <a:solidFill>
                  <a:srgbClr val="000000"/>
                </a:solidFill>
                <a:effectLst/>
                <a:latin typeface="Times New Roman" pitchFamily="18" charset="0"/>
                <a:ea typeface="+mn-ea"/>
                <a:cs typeface="+mn-cs"/>
              </a:rPr>
              <a:t>Direction</a:t>
            </a:r>
            <a:r>
              <a:rPr lang="en-US" sz="1200" b="0" i="0" kern="1200" dirty="0">
                <a:solidFill>
                  <a:srgbClr val="000000"/>
                </a:solidFill>
                <a:effectLst/>
                <a:latin typeface="Times New Roman" pitchFamily="18" charset="0"/>
                <a:ea typeface="+mn-ea"/>
                <a:cs typeface="+mn-cs"/>
              </a:rPr>
              <a:t>: A random variable used to pick the direction (radians) [Min=0.0|Max=6.283184]</a:t>
            </a:r>
          </a:p>
          <a:p>
            <a:endParaRPr lang="en-US" sz="1200" b="0" i="0" kern="1200" dirty="0">
              <a:solidFill>
                <a:srgbClr val="000000"/>
              </a:solidFill>
              <a:effectLst/>
              <a:latin typeface="Times New Roman" pitchFamily="18" charset="0"/>
              <a:ea typeface="+mn-ea"/>
              <a:cs typeface="+mn-cs"/>
            </a:endParaRPr>
          </a:p>
          <a:p>
            <a:endParaRPr lang="en-US" dirty="0"/>
          </a:p>
        </p:txBody>
      </p:sp>
      <p:sp>
        <p:nvSpPr>
          <p:cNvPr id="4" name="Slide Number Placeholder 3"/>
          <p:cNvSpPr>
            <a:spLocks noGrp="1"/>
          </p:cNvSpPr>
          <p:nvPr>
            <p:ph type="sldNum" idx="10"/>
          </p:nvPr>
        </p:nvSpPr>
        <p:spPr/>
        <p:txBody>
          <a:bodyPr/>
          <a:lstStyle/>
          <a:p>
            <a:pPr>
              <a:defRPr/>
            </a:pPr>
            <a:fld id="{46CD1E71-5E1F-43A1-846E-9804E68D7EFB}" type="slidenum">
              <a:rPr lang="zh-CN" altLang="en-GB" smtClean="0"/>
              <a:pPr>
                <a:defRPr/>
              </a:pPr>
              <a:t>9</a:t>
            </a:fld>
            <a:endParaRPr lang="en-GB" altLang="zh-CN"/>
          </a:p>
        </p:txBody>
      </p:sp>
    </p:spTree>
    <p:extLst>
      <p:ext uri="{BB962C8B-B14F-4D97-AF65-F5344CB8AC3E}">
        <p14:creationId xmlns:p14="http://schemas.microsoft.com/office/powerpoint/2010/main" val="1851691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8"/>
          <p:cNvSpPr>
            <a:spLocks noGrp="1" noChangeArrowheads="1"/>
          </p:cNvSpPr>
          <p:nvPr>
            <p:ph type="dt" idx="10"/>
          </p:nvPr>
        </p:nvSpPr>
        <p:spPr>
          <a:ln/>
        </p:spPr>
        <p:txBody>
          <a:bodyPr/>
          <a:lstStyle>
            <a:lvl1pPr>
              <a:defRPr/>
            </a:lvl1pPr>
          </a:lstStyle>
          <a:p>
            <a:pPr>
              <a:defRPr/>
            </a:pPr>
            <a:fld id="{62E02F23-DEFD-43F0-BF76-B0888509F949}" type="datetime1">
              <a:rPr lang="en-US" altLang="zh-CN" smtClean="0"/>
              <a:pPr>
                <a:defRPr/>
              </a:pPr>
              <a:t>5/18/2019</a:t>
            </a:fld>
            <a:r>
              <a:rPr lang="en-GB" altLang="zh-CN">
                <a:ea typeface="宋体" pitchFamily="2" charset="-122"/>
              </a:rPr>
              <a:t>04/26/08</a:t>
            </a:r>
          </a:p>
        </p:txBody>
      </p:sp>
      <p:sp>
        <p:nvSpPr>
          <p:cNvPr id="5" name="Rectangle 9"/>
          <p:cNvSpPr>
            <a:spLocks noGrp="1" noChangeArrowheads="1"/>
          </p:cNvSpPr>
          <p:nvPr>
            <p:ph type="ftr" idx="11"/>
          </p:nvPr>
        </p:nvSpPr>
        <p:spPr>
          <a:ln/>
        </p:spPr>
        <p:txBody>
          <a:bodyPr/>
          <a:lstStyle>
            <a:lvl1pPr>
              <a:defRPr/>
            </a:lvl1pPr>
          </a:lstStyle>
          <a:p>
            <a:pPr>
              <a:defRPr/>
            </a:pPr>
            <a:r>
              <a:rPr lang="en-GB" altLang="zh-CN"/>
              <a:t>ICDCS 2017</a:t>
            </a:r>
          </a:p>
        </p:txBody>
      </p:sp>
      <p:sp>
        <p:nvSpPr>
          <p:cNvPr id="6" name="Rectangle 10"/>
          <p:cNvSpPr>
            <a:spLocks noGrp="1" noChangeArrowheads="1"/>
          </p:cNvSpPr>
          <p:nvPr>
            <p:ph type="sldNum" idx="12"/>
          </p:nvPr>
        </p:nvSpPr>
        <p:spPr>
          <a:ln/>
        </p:spPr>
        <p:txBody>
          <a:bodyPr/>
          <a:lstStyle>
            <a:lvl1pPr>
              <a:defRPr/>
            </a:lvl1pPr>
          </a:lstStyle>
          <a:p>
            <a:pPr>
              <a:defRPr/>
            </a:pPr>
            <a:fld id="{4033D3C5-529C-475B-AF41-C5E25A59D115}" type="slidenum">
              <a:rPr lang="zh-CN" altLang="en-GB"/>
              <a:pPr>
                <a:defRPr/>
              </a:pPr>
              <a:t>‹#›</a:t>
            </a:fld>
            <a:endParaRPr lang="en-GB" altLang="zh-CN"/>
          </a:p>
        </p:txBody>
      </p:sp>
    </p:spTree>
    <p:extLst>
      <p:ext uri="{BB962C8B-B14F-4D97-AF65-F5344CB8AC3E}">
        <p14:creationId xmlns:p14="http://schemas.microsoft.com/office/powerpoint/2010/main" val="1242024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idx="10"/>
          </p:nvPr>
        </p:nvSpPr>
        <p:spPr>
          <a:ln/>
        </p:spPr>
        <p:txBody>
          <a:bodyPr/>
          <a:lstStyle>
            <a:lvl1pPr>
              <a:defRPr/>
            </a:lvl1pPr>
          </a:lstStyle>
          <a:p>
            <a:pPr>
              <a:defRPr/>
            </a:pPr>
            <a:fld id="{3654C5DA-68B3-4E69-BC0D-74DBB1B03084}" type="datetime1">
              <a:rPr lang="en-US" altLang="zh-CN" smtClean="0"/>
              <a:pPr>
                <a:defRPr/>
              </a:pPr>
              <a:t>5/18/2019</a:t>
            </a:fld>
            <a:r>
              <a:rPr lang="en-GB" altLang="zh-CN">
                <a:ea typeface="宋体" pitchFamily="2" charset="-122"/>
              </a:rPr>
              <a:t>04/26/08</a:t>
            </a:r>
          </a:p>
        </p:txBody>
      </p:sp>
      <p:sp>
        <p:nvSpPr>
          <p:cNvPr id="5" name="Rectangle 9"/>
          <p:cNvSpPr>
            <a:spLocks noGrp="1" noChangeArrowheads="1"/>
          </p:cNvSpPr>
          <p:nvPr>
            <p:ph type="ftr" idx="11"/>
          </p:nvPr>
        </p:nvSpPr>
        <p:spPr>
          <a:ln/>
        </p:spPr>
        <p:txBody>
          <a:bodyPr/>
          <a:lstStyle>
            <a:lvl1pPr>
              <a:defRPr/>
            </a:lvl1pPr>
          </a:lstStyle>
          <a:p>
            <a:pPr>
              <a:defRPr/>
            </a:pPr>
            <a:r>
              <a:rPr lang="en-GB" altLang="zh-CN"/>
              <a:t>ICDCS 2017</a:t>
            </a:r>
          </a:p>
        </p:txBody>
      </p:sp>
      <p:sp>
        <p:nvSpPr>
          <p:cNvPr id="6" name="Rectangle 10"/>
          <p:cNvSpPr>
            <a:spLocks noGrp="1" noChangeArrowheads="1"/>
          </p:cNvSpPr>
          <p:nvPr>
            <p:ph type="sldNum" idx="12"/>
          </p:nvPr>
        </p:nvSpPr>
        <p:spPr>
          <a:ln/>
        </p:spPr>
        <p:txBody>
          <a:bodyPr/>
          <a:lstStyle>
            <a:lvl1pPr>
              <a:defRPr/>
            </a:lvl1pPr>
          </a:lstStyle>
          <a:p>
            <a:pPr>
              <a:defRPr/>
            </a:pPr>
            <a:fld id="{9D68328D-729F-4D11-9FF6-D4353851C861}" type="slidenum">
              <a:rPr lang="zh-CN" altLang="en-GB"/>
              <a:pPr>
                <a:defRPr/>
              </a:pPr>
              <a:t>‹#›</a:t>
            </a:fld>
            <a:endParaRPr lang="en-GB" altLang="zh-CN"/>
          </a:p>
        </p:txBody>
      </p:sp>
    </p:spTree>
    <p:extLst>
      <p:ext uri="{BB962C8B-B14F-4D97-AF65-F5344CB8AC3E}">
        <p14:creationId xmlns:p14="http://schemas.microsoft.com/office/powerpoint/2010/main" val="476084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19200"/>
            <a:ext cx="2055813" cy="49101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19200"/>
            <a:ext cx="6019800" cy="49101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idx="10"/>
          </p:nvPr>
        </p:nvSpPr>
        <p:spPr>
          <a:ln/>
        </p:spPr>
        <p:txBody>
          <a:bodyPr/>
          <a:lstStyle>
            <a:lvl1pPr>
              <a:defRPr/>
            </a:lvl1pPr>
          </a:lstStyle>
          <a:p>
            <a:pPr>
              <a:defRPr/>
            </a:pPr>
            <a:fld id="{92C710CF-483B-4E09-A28F-B14315874E3F}" type="datetime1">
              <a:rPr lang="en-US" altLang="zh-CN" smtClean="0"/>
              <a:pPr>
                <a:defRPr/>
              </a:pPr>
              <a:t>5/18/2019</a:t>
            </a:fld>
            <a:r>
              <a:rPr lang="en-GB" altLang="zh-CN">
                <a:ea typeface="宋体" pitchFamily="2" charset="-122"/>
              </a:rPr>
              <a:t>04/26/08</a:t>
            </a:r>
          </a:p>
        </p:txBody>
      </p:sp>
      <p:sp>
        <p:nvSpPr>
          <p:cNvPr id="5" name="Rectangle 9"/>
          <p:cNvSpPr>
            <a:spLocks noGrp="1" noChangeArrowheads="1"/>
          </p:cNvSpPr>
          <p:nvPr>
            <p:ph type="ftr" idx="11"/>
          </p:nvPr>
        </p:nvSpPr>
        <p:spPr>
          <a:ln/>
        </p:spPr>
        <p:txBody>
          <a:bodyPr/>
          <a:lstStyle>
            <a:lvl1pPr>
              <a:defRPr/>
            </a:lvl1pPr>
          </a:lstStyle>
          <a:p>
            <a:pPr>
              <a:defRPr/>
            </a:pPr>
            <a:r>
              <a:rPr lang="en-GB" altLang="zh-CN"/>
              <a:t>ICDCS 2017</a:t>
            </a:r>
          </a:p>
        </p:txBody>
      </p:sp>
      <p:sp>
        <p:nvSpPr>
          <p:cNvPr id="6" name="Rectangle 10"/>
          <p:cNvSpPr>
            <a:spLocks noGrp="1" noChangeArrowheads="1"/>
          </p:cNvSpPr>
          <p:nvPr>
            <p:ph type="sldNum" idx="12"/>
          </p:nvPr>
        </p:nvSpPr>
        <p:spPr>
          <a:ln/>
        </p:spPr>
        <p:txBody>
          <a:bodyPr/>
          <a:lstStyle>
            <a:lvl1pPr>
              <a:defRPr/>
            </a:lvl1pPr>
          </a:lstStyle>
          <a:p>
            <a:pPr>
              <a:defRPr/>
            </a:pPr>
            <a:fld id="{F5513979-0197-45D6-86A8-CE978D4D5B54}" type="slidenum">
              <a:rPr lang="zh-CN" altLang="en-GB"/>
              <a:pPr>
                <a:defRPr/>
              </a:pPr>
              <a:t>‹#›</a:t>
            </a:fld>
            <a:endParaRPr lang="en-GB" altLang="zh-CN"/>
          </a:p>
        </p:txBody>
      </p:sp>
    </p:spTree>
    <p:extLst>
      <p:ext uri="{BB962C8B-B14F-4D97-AF65-F5344CB8AC3E}">
        <p14:creationId xmlns:p14="http://schemas.microsoft.com/office/powerpoint/2010/main" val="30186057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00" y="1219200"/>
            <a:ext cx="7770813" cy="1931988"/>
          </a:xfrm>
        </p:spPr>
        <p:txBody>
          <a:bodyPr/>
          <a:lstStyle/>
          <a:p>
            <a:r>
              <a:rPr lang="en-US"/>
              <a:t>Click to edit Master title style</a:t>
            </a:r>
          </a:p>
        </p:txBody>
      </p:sp>
      <p:sp>
        <p:nvSpPr>
          <p:cNvPr id="3" name="Rectangle 8"/>
          <p:cNvSpPr>
            <a:spLocks noGrp="1" noChangeArrowheads="1"/>
          </p:cNvSpPr>
          <p:nvPr>
            <p:ph type="dt" idx="10"/>
          </p:nvPr>
        </p:nvSpPr>
        <p:spPr>
          <a:ln/>
        </p:spPr>
        <p:txBody>
          <a:bodyPr/>
          <a:lstStyle>
            <a:lvl1pPr>
              <a:defRPr/>
            </a:lvl1pPr>
          </a:lstStyle>
          <a:p>
            <a:pPr>
              <a:defRPr/>
            </a:pPr>
            <a:fld id="{EBB18165-8BDC-4756-9D9D-6F0610906264}" type="datetime1">
              <a:rPr lang="en-US" altLang="zh-CN" smtClean="0"/>
              <a:pPr>
                <a:defRPr/>
              </a:pPr>
              <a:t>5/18/2019</a:t>
            </a:fld>
            <a:r>
              <a:rPr lang="en-GB" altLang="zh-CN">
                <a:ea typeface="宋体" pitchFamily="2" charset="-122"/>
              </a:rPr>
              <a:t>04/26/08</a:t>
            </a:r>
          </a:p>
        </p:txBody>
      </p:sp>
      <p:sp>
        <p:nvSpPr>
          <p:cNvPr id="4" name="Rectangle 9"/>
          <p:cNvSpPr>
            <a:spLocks noGrp="1" noChangeArrowheads="1"/>
          </p:cNvSpPr>
          <p:nvPr>
            <p:ph type="ftr" idx="11"/>
          </p:nvPr>
        </p:nvSpPr>
        <p:spPr>
          <a:ln/>
        </p:spPr>
        <p:txBody>
          <a:bodyPr/>
          <a:lstStyle>
            <a:lvl1pPr>
              <a:defRPr/>
            </a:lvl1pPr>
          </a:lstStyle>
          <a:p>
            <a:pPr>
              <a:defRPr/>
            </a:pPr>
            <a:r>
              <a:rPr lang="en-GB" altLang="zh-CN"/>
              <a:t>ICDCS 2017</a:t>
            </a:r>
          </a:p>
        </p:txBody>
      </p:sp>
      <p:sp>
        <p:nvSpPr>
          <p:cNvPr id="5" name="Rectangle 10"/>
          <p:cNvSpPr>
            <a:spLocks noGrp="1" noChangeArrowheads="1"/>
          </p:cNvSpPr>
          <p:nvPr>
            <p:ph type="sldNum" idx="12"/>
          </p:nvPr>
        </p:nvSpPr>
        <p:spPr>
          <a:ln/>
        </p:spPr>
        <p:txBody>
          <a:bodyPr/>
          <a:lstStyle>
            <a:lvl1pPr>
              <a:defRPr/>
            </a:lvl1pPr>
          </a:lstStyle>
          <a:p>
            <a:pPr>
              <a:defRPr/>
            </a:pPr>
            <a:fld id="{30E6B302-04C6-47CB-909D-31985DBB5DB8}" type="slidenum">
              <a:rPr lang="zh-CN" altLang="en-GB"/>
              <a:pPr>
                <a:defRPr/>
              </a:pPr>
              <a:t>‹#›</a:t>
            </a:fld>
            <a:endParaRPr lang="en-GB" altLang="zh-CN"/>
          </a:p>
        </p:txBody>
      </p:sp>
    </p:spTree>
    <p:extLst>
      <p:ext uri="{BB962C8B-B14F-4D97-AF65-F5344CB8AC3E}">
        <p14:creationId xmlns:p14="http://schemas.microsoft.com/office/powerpoint/2010/main" val="889220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idx="10"/>
          </p:nvPr>
        </p:nvSpPr>
        <p:spPr>
          <a:ln/>
        </p:spPr>
        <p:txBody>
          <a:bodyPr/>
          <a:lstStyle>
            <a:lvl1pPr>
              <a:defRPr/>
            </a:lvl1pPr>
          </a:lstStyle>
          <a:p>
            <a:pPr>
              <a:defRPr/>
            </a:pPr>
            <a:fld id="{7DE26D40-46BD-45FC-863A-7FFA301A1190}" type="datetime1">
              <a:rPr lang="en-US" altLang="zh-CN" smtClean="0"/>
              <a:pPr>
                <a:defRPr/>
              </a:pPr>
              <a:t>5/18/2019</a:t>
            </a:fld>
            <a:r>
              <a:rPr lang="en-GB" altLang="zh-CN">
                <a:ea typeface="宋体" pitchFamily="2" charset="-122"/>
              </a:rPr>
              <a:t>04/26/08</a:t>
            </a:r>
          </a:p>
        </p:txBody>
      </p:sp>
      <p:sp>
        <p:nvSpPr>
          <p:cNvPr id="5" name="Rectangle 9"/>
          <p:cNvSpPr>
            <a:spLocks noGrp="1" noChangeArrowheads="1"/>
          </p:cNvSpPr>
          <p:nvPr>
            <p:ph type="ftr" idx="11"/>
          </p:nvPr>
        </p:nvSpPr>
        <p:spPr>
          <a:ln/>
        </p:spPr>
        <p:txBody>
          <a:bodyPr/>
          <a:lstStyle>
            <a:lvl1pPr>
              <a:defRPr/>
            </a:lvl1pPr>
          </a:lstStyle>
          <a:p>
            <a:pPr>
              <a:defRPr/>
            </a:pPr>
            <a:r>
              <a:rPr lang="en-GB" altLang="zh-CN"/>
              <a:t>ICDCS 2017</a:t>
            </a:r>
          </a:p>
        </p:txBody>
      </p:sp>
      <p:sp>
        <p:nvSpPr>
          <p:cNvPr id="6" name="Rectangle 10"/>
          <p:cNvSpPr>
            <a:spLocks noGrp="1" noChangeArrowheads="1"/>
          </p:cNvSpPr>
          <p:nvPr>
            <p:ph type="sldNum" idx="12"/>
          </p:nvPr>
        </p:nvSpPr>
        <p:spPr>
          <a:ln/>
        </p:spPr>
        <p:txBody>
          <a:bodyPr/>
          <a:lstStyle>
            <a:lvl1pPr>
              <a:defRPr/>
            </a:lvl1pPr>
          </a:lstStyle>
          <a:p>
            <a:pPr>
              <a:defRPr/>
            </a:pPr>
            <a:fld id="{CBD5344A-700D-4191-A7BE-A4E77826CF38}" type="slidenum">
              <a:rPr lang="zh-CN" altLang="en-GB"/>
              <a:pPr>
                <a:defRPr/>
              </a:pPr>
              <a:t>‹#›</a:t>
            </a:fld>
            <a:endParaRPr lang="en-GB" altLang="zh-CN"/>
          </a:p>
        </p:txBody>
      </p:sp>
    </p:spTree>
    <p:extLst>
      <p:ext uri="{BB962C8B-B14F-4D97-AF65-F5344CB8AC3E}">
        <p14:creationId xmlns:p14="http://schemas.microsoft.com/office/powerpoint/2010/main" val="4227327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dt" idx="10"/>
          </p:nvPr>
        </p:nvSpPr>
        <p:spPr>
          <a:ln/>
        </p:spPr>
        <p:txBody>
          <a:bodyPr/>
          <a:lstStyle>
            <a:lvl1pPr>
              <a:defRPr/>
            </a:lvl1pPr>
          </a:lstStyle>
          <a:p>
            <a:pPr>
              <a:defRPr/>
            </a:pPr>
            <a:fld id="{EBF67448-2DA7-40E7-9143-769839BAE434}" type="datetime1">
              <a:rPr lang="en-US" altLang="zh-CN" smtClean="0"/>
              <a:pPr>
                <a:defRPr/>
              </a:pPr>
              <a:t>5/18/2019</a:t>
            </a:fld>
            <a:r>
              <a:rPr lang="en-GB" altLang="zh-CN">
                <a:ea typeface="宋体" pitchFamily="2" charset="-122"/>
              </a:rPr>
              <a:t>04/26/08</a:t>
            </a:r>
          </a:p>
        </p:txBody>
      </p:sp>
      <p:sp>
        <p:nvSpPr>
          <p:cNvPr id="5" name="Rectangle 9"/>
          <p:cNvSpPr>
            <a:spLocks noGrp="1" noChangeArrowheads="1"/>
          </p:cNvSpPr>
          <p:nvPr>
            <p:ph type="ftr" idx="11"/>
          </p:nvPr>
        </p:nvSpPr>
        <p:spPr>
          <a:ln/>
        </p:spPr>
        <p:txBody>
          <a:bodyPr/>
          <a:lstStyle>
            <a:lvl1pPr>
              <a:defRPr/>
            </a:lvl1pPr>
          </a:lstStyle>
          <a:p>
            <a:pPr>
              <a:defRPr/>
            </a:pPr>
            <a:r>
              <a:rPr lang="en-GB" altLang="zh-CN"/>
              <a:t>ICDCS 2017</a:t>
            </a:r>
          </a:p>
        </p:txBody>
      </p:sp>
      <p:sp>
        <p:nvSpPr>
          <p:cNvPr id="6" name="Rectangle 10"/>
          <p:cNvSpPr>
            <a:spLocks noGrp="1" noChangeArrowheads="1"/>
          </p:cNvSpPr>
          <p:nvPr>
            <p:ph type="sldNum" idx="12"/>
          </p:nvPr>
        </p:nvSpPr>
        <p:spPr>
          <a:ln/>
        </p:spPr>
        <p:txBody>
          <a:bodyPr/>
          <a:lstStyle>
            <a:lvl1pPr>
              <a:defRPr/>
            </a:lvl1pPr>
          </a:lstStyle>
          <a:p>
            <a:pPr>
              <a:defRPr/>
            </a:pPr>
            <a:fld id="{3557DAF3-135B-4939-8DC8-4D4163081E1B}" type="slidenum">
              <a:rPr lang="zh-CN" altLang="en-GB"/>
              <a:pPr>
                <a:defRPr/>
              </a:pPr>
              <a:t>‹#›</a:t>
            </a:fld>
            <a:endParaRPr lang="en-GB" altLang="zh-CN"/>
          </a:p>
        </p:txBody>
      </p:sp>
    </p:spTree>
    <p:extLst>
      <p:ext uri="{BB962C8B-B14F-4D97-AF65-F5344CB8AC3E}">
        <p14:creationId xmlns:p14="http://schemas.microsoft.com/office/powerpoint/2010/main" val="103407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4963"/>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604963"/>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idx="10"/>
          </p:nvPr>
        </p:nvSpPr>
        <p:spPr>
          <a:ln/>
        </p:spPr>
        <p:txBody>
          <a:bodyPr/>
          <a:lstStyle>
            <a:lvl1pPr>
              <a:defRPr/>
            </a:lvl1pPr>
          </a:lstStyle>
          <a:p>
            <a:pPr>
              <a:defRPr/>
            </a:pPr>
            <a:fld id="{A50E2E44-3981-4798-AA64-1A76A8EFD0FF}" type="datetime1">
              <a:rPr lang="en-US" altLang="zh-CN" smtClean="0"/>
              <a:pPr>
                <a:defRPr/>
              </a:pPr>
              <a:t>5/18/2019</a:t>
            </a:fld>
            <a:r>
              <a:rPr lang="en-GB" altLang="zh-CN">
                <a:ea typeface="宋体" pitchFamily="2" charset="-122"/>
              </a:rPr>
              <a:t>04/26/08</a:t>
            </a:r>
          </a:p>
        </p:txBody>
      </p:sp>
      <p:sp>
        <p:nvSpPr>
          <p:cNvPr id="6" name="Rectangle 9"/>
          <p:cNvSpPr>
            <a:spLocks noGrp="1" noChangeArrowheads="1"/>
          </p:cNvSpPr>
          <p:nvPr>
            <p:ph type="ftr" idx="11"/>
          </p:nvPr>
        </p:nvSpPr>
        <p:spPr>
          <a:ln/>
        </p:spPr>
        <p:txBody>
          <a:bodyPr/>
          <a:lstStyle>
            <a:lvl1pPr>
              <a:defRPr/>
            </a:lvl1pPr>
          </a:lstStyle>
          <a:p>
            <a:pPr>
              <a:defRPr/>
            </a:pPr>
            <a:r>
              <a:rPr lang="en-GB" altLang="zh-CN"/>
              <a:t>ICDCS 2017</a:t>
            </a:r>
          </a:p>
        </p:txBody>
      </p:sp>
      <p:sp>
        <p:nvSpPr>
          <p:cNvPr id="7" name="Rectangle 10"/>
          <p:cNvSpPr>
            <a:spLocks noGrp="1" noChangeArrowheads="1"/>
          </p:cNvSpPr>
          <p:nvPr>
            <p:ph type="sldNum" idx="12"/>
          </p:nvPr>
        </p:nvSpPr>
        <p:spPr>
          <a:ln/>
        </p:spPr>
        <p:txBody>
          <a:bodyPr/>
          <a:lstStyle>
            <a:lvl1pPr>
              <a:defRPr/>
            </a:lvl1pPr>
          </a:lstStyle>
          <a:p>
            <a:pPr>
              <a:defRPr/>
            </a:pPr>
            <a:fld id="{0330C6A7-E118-4E66-9B0F-0A50E0CB917C}" type="slidenum">
              <a:rPr lang="zh-CN" altLang="en-GB"/>
              <a:pPr>
                <a:defRPr/>
              </a:pPr>
              <a:t>‹#›</a:t>
            </a:fld>
            <a:endParaRPr lang="en-GB" altLang="zh-CN"/>
          </a:p>
        </p:txBody>
      </p:sp>
    </p:spTree>
    <p:extLst>
      <p:ext uri="{BB962C8B-B14F-4D97-AF65-F5344CB8AC3E}">
        <p14:creationId xmlns:p14="http://schemas.microsoft.com/office/powerpoint/2010/main" val="1119496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idx="10"/>
          </p:nvPr>
        </p:nvSpPr>
        <p:spPr>
          <a:ln/>
        </p:spPr>
        <p:txBody>
          <a:bodyPr/>
          <a:lstStyle>
            <a:lvl1pPr>
              <a:defRPr/>
            </a:lvl1pPr>
          </a:lstStyle>
          <a:p>
            <a:pPr>
              <a:defRPr/>
            </a:pPr>
            <a:fld id="{BCA40345-B96B-49C1-87E5-78927EE336C3}" type="datetime1">
              <a:rPr lang="en-US" altLang="zh-CN" smtClean="0"/>
              <a:pPr>
                <a:defRPr/>
              </a:pPr>
              <a:t>5/18/2019</a:t>
            </a:fld>
            <a:r>
              <a:rPr lang="en-GB" altLang="zh-CN">
                <a:ea typeface="宋体" pitchFamily="2" charset="-122"/>
              </a:rPr>
              <a:t>04/26/08</a:t>
            </a:r>
          </a:p>
        </p:txBody>
      </p:sp>
      <p:sp>
        <p:nvSpPr>
          <p:cNvPr id="8" name="Rectangle 9"/>
          <p:cNvSpPr>
            <a:spLocks noGrp="1" noChangeArrowheads="1"/>
          </p:cNvSpPr>
          <p:nvPr>
            <p:ph type="ftr" idx="11"/>
          </p:nvPr>
        </p:nvSpPr>
        <p:spPr>
          <a:ln/>
        </p:spPr>
        <p:txBody>
          <a:bodyPr/>
          <a:lstStyle>
            <a:lvl1pPr>
              <a:defRPr/>
            </a:lvl1pPr>
          </a:lstStyle>
          <a:p>
            <a:pPr>
              <a:defRPr/>
            </a:pPr>
            <a:r>
              <a:rPr lang="en-GB" altLang="zh-CN"/>
              <a:t>ICDCS 2017</a:t>
            </a:r>
          </a:p>
        </p:txBody>
      </p:sp>
      <p:sp>
        <p:nvSpPr>
          <p:cNvPr id="9" name="Rectangle 10"/>
          <p:cNvSpPr>
            <a:spLocks noGrp="1" noChangeArrowheads="1"/>
          </p:cNvSpPr>
          <p:nvPr>
            <p:ph type="sldNum" idx="12"/>
          </p:nvPr>
        </p:nvSpPr>
        <p:spPr>
          <a:ln/>
        </p:spPr>
        <p:txBody>
          <a:bodyPr/>
          <a:lstStyle>
            <a:lvl1pPr>
              <a:defRPr/>
            </a:lvl1pPr>
          </a:lstStyle>
          <a:p>
            <a:pPr>
              <a:defRPr/>
            </a:pPr>
            <a:fld id="{820FB7BE-4841-46A5-BEC7-C0255306E37B}" type="slidenum">
              <a:rPr lang="zh-CN" altLang="en-GB"/>
              <a:pPr>
                <a:defRPr/>
              </a:pPr>
              <a:t>‹#›</a:t>
            </a:fld>
            <a:endParaRPr lang="en-GB" altLang="zh-CN"/>
          </a:p>
        </p:txBody>
      </p:sp>
    </p:spTree>
    <p:extLst>
      <p:ext uri="{BB962C8B-B14F-4D97-AF65-F5344CB8AC3E}">
        <p14:creationId xmlns:p14="http://schemas.microsoft.com/office/powerpoint/2010/main" val="2986407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idx="10"/>
          </p:nvPr>
        </p:nvSpPr>
        <p:spPr>
          <a:ln/>
        </p:spPr>
        <p:txBody>
          <a:bodyPr/>
          <a:lstStyle>
            <a:lvl1pPr>
              <a:defRPr/>
            </a:lvl1pPr>
          </a:lstStyle>
          <a:p>
            <a:pPr>
              <a:defRPr/>
            </a:pPr>
            <a:fld id="{139B12A8-1F07-4DB7-B8D4-D7E0EBCEAA83}" type="datetime1">
              <a:rPr lang="en-US" altLang="zh-CN" smtClean="0"/>
              <a:pPr>
                <a:defRPr/>
              </a:pPr>
              <a:t>5/18/2019</a:t>
            </a:fld>
            <a:r>
              <a:rPr lang="en-GB" altLang="zh-CN">
                <a:ea typeface="宋体" pitchFamily="2" charset="-122"/>
              </a:rPr>
              <a:t>04/26/08</a:t>
            </a:r>
          </a:p>
        </p:txBody>
      </p:sp>
      <p:sp>
        <p:nvSpPr>
          <p:cNvPr id="4" name="Rectangle 9"/>
          <p:cNvSpPr>
            <a:spLocks noGrp="1" noChangeArrowheads="1"/>
          </p:cNvSpPr>
          <p:nvPr>
            <p:ph type="ftr" idx="11"/>
          </p:nvPr>
        </p:nvSpPr>
        <p:spPr>
          <a:ln/>
        </p:spPr>
        <p:txBody>
          <a:bodyPr/>
          <a:lstStyle>
            <a:lvl1pPr>
              <a:defRPr/>
            </a:lvl1pPr>
          </a:lstStyle>
          <a:p>
            <a:pPr>
              <a:defRPr/>
            </a:pPr>
            <a:r>
              <a:rPr lang="en-GB" altLang="zh-CN"/>
              <a:t>ICDCS 2017</a:t>
            </a:r>
          </a:p>
        </p:txBody>
      </p:sp>
      <p:sp>
        <p:nvSpPr>
          <p:cNvPr id="5" name="Rectangle 10"/>
          <p:cNvSpPr>
            <a:spLocks noGrp="1" noChangeArrowheads="1"/>
          </p:cNvSpPr>
          <p:nvPr>
            <p:ph type="sldNum" idx="12"/>
          </p:nvPr>
        </p:nvSpPr>
        <p:spPr>
          <a:ln/>
        </p:spPr>
        <p:txBody>
          <a:bodyPr/>
          <a:lstStyle>
            <a:lvl1pPr>
              <a:defRPr/>
            </a:lvl1pPr>
          </a:lstStyle>
          <a:p>
            <a:pPr>
              <a:defRPr/>
            </a:pPr>
            <a:fld id="{7467A390-991A-4849-A62A-6886E2062010}" type="slidenum">
              <a:rPr lang="zh-CN" altLang="en-GB"/>
              <a:pPr>
                <a:defRPr/>
              </a:pPr>
              <a:t>‹#›</a:t>
            </a:fld>
            <a:endParaRPr lang="en-GB" altLang="zh-CN"/>
          </a:p>
        </p:txBody>
      </p:sp>
    </p:spTree>
    <p:extLst>
      <p:ext uri="{BB962C8B-B14F-4D97-AF65-F5344CB8AC3E}">
        <p14:creationId xmlns:p14="http://schemas.microsoft.com/office/powerpoint/2010/main" val="829581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idx="10"/>
          </p:nvPr>
        </p:nvSpPr>
        <p:spPr>
          <a:ln/>
        </p:spPr>
        <p:txBody>
          <a:bodyPr/>
          <a:lstStyle>
            <a:lvl1pPr>
              <a:defRPr/>
            </a:lvl1pPr>
          </a:lstStyle>
          <a:p>
            <a:pPr>
              <a:defRPr/>
            </a:pPr>
            <a:fld id="{D28BA795-0741-4427-8609-770C0C23B222}" type="datetime1">
              <a:rPr lang="en-US" altLang="zh-CN" smtClean="0"/>
              <a:pPr>
                <a:defRPr/>
              </a:pPr>
              <a:t>5/18/2019</a:t>
            </a:fld>
            <a:r>
              <a:rPr lang="en-GB" altLang="zh-CN">
                <a:ea typeface="宋体" pitchFamily="2" charset="-122"/>
              </a:rPr>
              <a:t>04/26/08</a:t>
            </a:r>
          </a:p>
        </p:txBody>
      </p:sp>
      <p:sp>
        <p:nvSpPr>
          <p:cNvPr id="3" name="Rectangle 9"/>
          <p:cNvSpPr>
            <a:spLocks noGrp="1" noChangeArrowheads="1"/>
          </p:cNvSpPr>
          <p:nvPr>
            <p:ph type="ftr" idx="11"/>
          </p:nvPr>
        </p:nvSpPr>
        <p:spPr>
          <a:ln/>
        </p:spPr>
        <p:txBody>
          <a:bodyPr/>
          <a:lstStyle>
            <a:lvl1pPr>
              <a:defRPr/>
            </a:lvl1pPr>
          </a:lstStyle>
          <a:p>
            <a:pPr>
              <a:defRPr/>
            </a:pPr>
            <a:r>
              <a:rPr lang="en-GB" altLang="zh-CN"/>
              <a:t>ICDCS 2017</a:t>
            </a:r>
          </a:p>
        </p:txBody>
      </p:sp>
      <p:sp>
        <p:nvSpPr>
          <p:cNvPr id="4" name="Rectangle 10"/>
          <p:cNvSpPr>
            <a:spLocks noGrp="1" noChangeArrowheads="1"/>
          </p:cNvSpPr>
          <p:nvPr>
            <p:ph type="sldNum" idx="12"/>
          </p:nvPr>
        </p:nvSpPr>
        <p:spPr>
          <a:ln/>
        </p:spPr>
        <p:txBody>
          <a:bodyPr/>
          <a:lstStyle>
            <a:lvl1pPr>
              <a:defRPr/>
            </a:lvl1pPr>
          </a:lstStyle>
          <a:p>
            <a:pPr>
              <a:defRPr/>
            </a:pPr>
            <a:fld id="{BF512BEC-C9CF-4AAE-A701-458BA3ADF82B}" type="slidenum">
              <a:rPr lang="zh-CN" altLang="en-GB"/>
              <a:pPr>
                <a:defRPr/>
              </a:pPr>
              <a:t>‹#›</a:t>
            </a:fld>
            <a:endParaRPr lang="en-GB" altLang="zh-CN"/>
          </a:p>
        </p:txBody>
      </p:sp>
    </p:spTree>
    <p:extLst>
      <p:ext uri="{BB962C8B-B14F-4D97-AF65-F5344CB8AC3E}">
        <p14:creationId xmlns:p14="http://schemas.microsoft.com/office/powerpoint/2010/main" val="2043591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idx="10"/>
          </p:nvPr>
        </p:nvSpPr>
        <p:spPr>
          <a:ln/>
        </p:spPr>
        <p:txBody>
          <a:bodyPr/>
          <a:lstStyle>
            <a:lvl1pPr>
              <a:defRPr/>
            </a:lvl1pPr>
          </a:lstStyle>
          <a:p>
            <a:pPr>
              <a:defRPr/>
            </a:pPr>
            <a:fld id="{95F40E1F-BCCD-4CDE-BC9C-C69B7085165F}" type="datetime1">
              <a:rPr lang="en-US" altLang="zh-CN" smtClean="0"/>
              <a:pPr>
                <a:defRPr/>
              </a:pPr>
              <a:t>5/18/2019</a:t>
            </a:fld>
            <a:r>
              <a:rPr lang="en-GB" altLang="zh-CN">
                <a:ea typeface="宋体" pitchFamily="2" charset="-122"/>
              </a:rPr>
              <a:t>04/26/08</a:t>
            </a:r>
          </a:p>
        </p:txBody>
      </p:sp>
      <p:sp>
        <p:nvSpPr>
          <p:cNvPr id="6" name="Rectangle 9"/>
          <p:cNvSpPr>
            <a:spLocks noGrp="1" noChangeArrowheads="1"/>
          </p:cNvSpPr>
          <p:nvPr>
            <p:ph type="ftr" idx="11"/>
          </p:nvPr>
        </p:nvSpPr>
        <p:spPr>
          <a:ln/>
        </p:spPr>
        <p:txBody>
          <a:bodyPr/>
          <a:lstStyle>
            <a:lvl1pPr>
              <a:defRPr/>
            </a:lvl1pPr>
          </a:lstStyle>
          <a:p>
            <a:pPr>
              <a:defRPr/>
            </a:pPr>
            <a:r>
              <a:rPr lang="en-GB" altLang="zh-CN"/>
              <a:t>ICDCS 2017</a:t>
            </a:r>
          </a:p>
        </p:txBody>
      </p:sp>
      <p:sp>
        <p:nvSpPr>
          <p:cNvPr id="7" name="Rectangle 10"/>
          <p:cNvSpPr>
            <a:spLocks noGrp="1" noChangeArrowheads="1"/>
          </p:cNvSpPr>
          <p:nvPr>
            <p:ph type="sldNum" idx="12"/>
          </p:nvPr>
        </p:nvSpPr>
        <p:spPr>
          <a:ln/>
        </p:spPr>
        <p:txBody>
          <a:bodyPr/>
          <a:lstStyle>
            <a:lvl1pPr>
              <a:defRPr/>
            </a:lvl1pPr>
          </a:lstStyle>
          <a:p>
            <a:pPr>
              <a:defRPr/>
            </a:pPr>
            <a:fld id="{88A53703-EC48-4A19-8ED1-014937B8B972}" type="slidenum">
              <a:rPr lang="zh-CN" altLang="en-GB"/>
              <a:pPr>
                <a:defRPr/>
              </a:pPr>
              <a:t>‹#›</a:t>
            </a:fld>
            <a:endParaRPr lang="en-GB" altLang="zh-CN"/>
          </a:p>
        </p:txBody>
      </p:sp>
    </p:spTree>
    <p:extLst>
      <p:ext uri="{BB962C8B-B14F-4D97-AF65-F5344CB8AC3E}">
        <p14:creationId xmlns:p14="http://schemas.microsoft.com/office/powerpoint/2010/main" val="1758569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idx="10"/>
          </p:nvPr>
        </p:nvSpPr>
        <p:spPr>
          <a:ln/>
        </p:spPr>
        <p:txBody>
          <a:bodyPr/>
          <a:lstStyle>
            <a:lvl1pPr>
              <a:defRPr/>
            </a:lvl1pPr>
          </a:lstStyle>
          <a:p>
            <a:pPr>
              <a:defRPr/>
            </a:pPr>
            <a:fld id="{6AB5D320-A90B-4109-97E9-9CBF17B0BCAB}" type="datetime1">
              <a:rPr lang="en-US" altLang="zh-CN" smtClean="0"/>
              <a:pPr>
                <a:defRPr/>
              </a:pPr>
              <a:t>5/18/2019</a:t>
            </a:fld>
            <a:r>
              <a:rPr lang="en-GB" altLang="zh-CN">
                <a:ea typeface="宋体" pitchFamily="2" charset="-122"/>
              </a:rPr>
              <a:t>04/26/08</a:t>
            </a:r>
          </a:p>
        </p:txBody>
      </p:sp>
      <p:sp>
        <p:nvSpPr>
          <p:cNvPr id="6" name="Rectangle 9"/>
          <p:cNvSpPr>
            <a:spLocks noGrp="1" noChangeArrowheads="1"/>
          </p:cNvSpPr>
          <p:nvPr>
            <p:ph type="ftr" idx="11"/>
          </p:nvPr>
        </p:nvSpPr>
        <p:spPr>
          <a:ln/>
        </p:spPr>
        <p:txBody>
          <a:bodyPr/>
          <a:lstStyle>
            <a:lvl1pPr>
              <a:defRPr/>
            </a:lvl1pPr>
          </a:lstStyle>
          <a:p>
            <a:pPr>
              <a:defRPr/>
            </a:pPr>
            <a:r>
              <a:rPr lang="en-GB" altLang="zh-CN"/>
              <a:t>ICDCS 2017</a:t>
            </a:r>
          </a:p>
        </p:txBody>
      </p:sp>
      <p:sp>
        <p:nvSpPr>
          <p:cNvPr id="7" name="Rectangle 10"/>
          <p:cNvSpPr>
            <a:spLocks noGrp="1" noChangeArrowheads="1"/>
          </p:cNvSpPr>
          <p:nvPr>
            <p:ph type="sldNum" idx="12"/>
          </p:nvPr>
        </p:nvSpPr>
        <p:spPr>
          <a:ln/>
        </p:spPr>
        <p:txBody>
          <a:bodyPr/>
          <a:lstStyle>
            <a:lvl1pPr>
              <a:defRPr/>
            </a:lvl1pPr>
          </a:lstStyle>
          <a:p>
            <a:pPr>
              <a:defRPr/>
            </a:pPr>
            <a:fld id="{2C0E9D62-4096-44B1-9BED-2AEDD6CBEFEA}" type="slidenum">
              <a:rPr lang="zh-CN" altLang="en-GB"/>
              <a:pPr>
                <a:defRPr/>
              </a:pPr>
              <a:t>‹#›</a:t>
            </a:fld>
            <a:endParaRPr lang="en-GB" altLang="zh-CN"/>
          </a:p>
        </p:txBody>
      </p:sp>
    </p:spTree>
    <p:extLst>
      <p:ext uri="{BB962C8B-B14F-4D97-AF65-F5344CB8AC3E}">
        <p14:creationId xmlns:p14="http://schemas.microsoft.com/office/powerpoint/2010/main" val="3745248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050" name="Group 1"/>
          <p:cNvGrpSpPr>
            <a:grpSpLocks/>
          </p:cNvGrpSpPr>
          <p:nvPr/>
        </p:nvGrpSpPr>
        <p:grpSpPr bwMode="auto">
          <a:xfrm>
            <a:off x="1658938" y="1600200"/>
            <a:ext cx="6835775" cy="3198813"/>
            <a:chOff x="1045" y="1008"/>
            <a:chExt cx="4306" cy="2015"/>
          </a:xfrm>
        </p:grpSpPr>
        <p:sp>
          <p:nvSpPr>
            <p:cNvPr id="2" name="Oval 2"/>
            <p:cNvSpPr>
              <a:spLocks noChangeArrowheads="1"/>
            </p:cNvSpPr>
            <p:nvPr/>
          </p:nvSpPr>
          <p:spPr bwMode="auto">
            <a:xfrm flipH="1">
              <a:off x="4392" y="1008"/>
              <a:ext cx="960" cy="960"/>
            </a:xfrm>
            <a:prstGeom prst="ellipse">
              <a:avLst/>
            </a:prstGeom>
            <a:solidFill>
              <a:srgbClr val="D9D8E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defRPr>
              </a:lvl1pPr>
              <a:lvl2pPr marL="742950" indent="-285750">
                <a:defRPr>
                  <a:solidFill>
                    <a:schemeClr val="bg1"/>
                  </a:solidFill>
                  <a:latin typeface="Arial" charset="0"/>
                </a:defRPr>
              </a:lvl2pPr>
              <a:lvl3pPr marL="1143000" indent="-228600">
                <a:defRPr>
                  <a:solidFill>
                    <a:schemeClr val="bg1"/>
                  </a:solidFill>
                  <a:latin typeface="Arial" charset="0"/>
                </a:defRPr>
              </a:lvl3pPr>
              <a:lvl4pPr marL="1600200" indent="-228600">
                <a:defRPr>
                  <a:solidFill>
                    <a:schemeClr val="bg1"/>
                  </a:solidFill>
                  <a:latin typeface="Arial" charset="0"/>
                </a:defRPr>
              </a:lvl4pPr>
              <a:lvl5pPr marL="2057400" indent="-228600">
                <a:defRPr>
                  <a:solidFill>
                    <a:schemeClr val="bg1"/>
                  </a:solidFill>
                  <a:latin typeface="Arial" charset="0"/>
                </a:defRPr>
              </a:lvl5pPr>
              <a:lvl6pPr marL="2514600" indent="-228600" defTabSz="457200" eaLnBrk="0" fontAlgn="base" hangingPunct="0">
                <a:spcBef>
                  <a:spcPct val="0"/>
                </a:spcBef>
                <a:spcAft>
                  <a:spcPct val="0"/>
                </a:spcAft>
                <a:defRPr>
                  <a:solidFill>
                    <a:schemeClr val="bg1"/>
                  </a:solidFill>
                  <a:latin typeface="Arial" charset="0"/>
                </a:defRPr>
              </a:lvl6pPr>
              <a:lvl7pPr marL="2971800" indent="-228600" defTabSz="457200" eaLnBrk="0" fontAlgn="base" hangingPunct="0">
                <a:spcBef>
                  <a:spcPct val="0"/>
                </a:spcBef>
                <a:spcAft>
                  <a:spcPct val="0"/>
                </a:spcAft>
                <a:defRPr>
                  <a:solidFill>
                    <a:schemeClr val="bg1"/>
                  </a:solidFill>
                  <a:latin typeface="Arial" charset="0"/>
                </a:defRPr>
              </a:lvl7pPr>
              <a:lvl8pPr marL="3429000" indent="-228600" defTabSz="457200" eaLnBrk="0" fontAlgn="base" hangingPunct="0">
                <a:spcBef>
                  <a:spcPct val="0"/>
                </a:spcBef>
                <a:spcAft>
                  <a:spcPct val="0"/>
                </a:spcAft>
                <a:defRPr>
                  <a:solidFill>
                    <a:schemeClr val="bg1"/>
                  </a:solidFill>
                  <a:latin typeface="Arial" charset="0"/>
                </a:defRPr>
              </a:lvl8pPr>
              <a:lvl9pPr marL="3886200" indent="-228600" defTabSz="457200" eaLnBrk="0" fontAlgn="base" hangingPunct="0">
                <a:spcBef>
                  <a:spcPct val="0"/>
                </a:spcBef>
                <a:spcAft>
                  <a:spcPct val="0"/>
                </a:spcAft>
                <a:defRPr>
                  <a:solidFill>
                    <a:schemeClr val="bg1"/>
                  </a:solidFill>
                  <a:latin typeface="Arial" charset="0"/>
                </a:defRPr>
              </a:lvl9pPr>
            </a:lstStyle>
            <a:p>
              <a:pPr>
                <a:buClr>
                  <a:srgbClr val="000000"/>
                </a:buClr>
                <a:buSzPct val="100000"/>
                <a:buFont typeface="Arial" charset="0"/>
                <a:buNone/>
                <a:defRPr/>
              </a:pPr>
              <a:endParaRPr lang="en-US" altLang="zh-CN">
                <a:ea typeface="宋体" pitchFamily="2" charset="-122"/>
              </a:endParaRPr>
            </a:p>
          </p:txBody>
        </p:sp>
        <p:sp>
          <p:nvSpPr>
            <p:cNvPr id="3" name="Oval 3"/>
            <p:cNvSpPr>
              <a:spLocks noChangeArrowheads="1"/>
            </p:cNvSpPr>
            <p:nvPr/>
          </p:nvSpPr>
          <p:spPr bwMode="auto">
            <a:xfrm flipH="1">
              <a:off x="3264" y="1008"/>
              <a:ext cx="960" cy="960"/>
            </a:xfrm>
            <a:prstGeom prst="ellipse">
              <a:avLst/>
            </a:prstGeom>
            <a:solidFill>
              <a:srgbClr val="D9D8E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defRPr>
              </a:lvl1pPr>
              <a:lvl2pPr marL="742950" indent="-285750">
                <a:defRPr>
                  <a:solidFill>
                    <a:schemeClr val="bg1"/>
                  </a:solidFill>
                  <a:latin typeface="Arial" charset="0"/>
                </a:defRPr>
              </a:lvl2pPr>
              <a:lvl3pPr marL="1143000" indent="-228600">
                <a:defRPr>
                  <a:solidFill>
                    <a:schemeClr val="bg1"/>
                  </a:solidFill>
                  <a:latin typeface="Arial" charset="0"/>
                </a:defRPr>
              </a:lvl3pPr>
              <a:lvl4pPr marL="1600200" indent="-228600">
                <a:defRPr>
                  <a:solidFill>
                    <a:schemeClr val="bg1"/>
                  </a:solidFill>
                  <a:latin typeface="Arial" charset="0"/>
                </a:defRPr>
              </a:lvl4pPr>
              <a:lvl5pPr marL="2057400" indent="-228600">
                <a:defRPr>
                  <a:solidFill>
                    <a:schemeClr val="bg1"/>
                  </a:solidFill>
                  <a:latin typeface="Arial" charset="0"/>
                </a:defRPr>
              </a:lvl5pPr>
              <a:lvl6pPr marL="2514600" indent="-228600" defTabSz="457200" eaLnBrk="0" fontAlgn="base" hangingPunct="0">
                <a:spcBef>
                  <a:spcPct val="0"/>
                </a:spcBef>
                <a:spcAft>
                  <a:spcPct val="0"/>
                </a:spcAft>
                <a:defRPr>
                  <a:solidFill>
                    <a:schemeClr val="bg1"/>
                  </a:solidFill>
                  <a:latin typeface="Arial" charset="0"/>
                </a:defRPr>
              </a:lvl6pPr>
              <a:lvl7pPr marL="2971800" indent="-228600" defTabSz="457200" eaLnBrk="0" fontAlgn="base" hangingPunct="0">
                <a:spcBef>
                  <a:spcPct val="0"/>
                </a:spcBef>
                <a:spcAft>
                  <a:spcPct val="0"/>
                </a:spcAft>
                <a:defRPr>
                  <a:solidFill>
                    <a:schemeClr val="bg1"/>
                  </a:solidFill>
                  <a:latin typeface="Arial" charset="0"/>
                </a:defRPr>
              </a:lvl7pPr>
              <a:lvl8pPr marL="3429000" indent="-228600" defTabSz="457200" eaLnBrk="0" fontAlgn="base" hangingPunct="0">
                <a:spcBef>
                  <a:spcPct val="0"/>
                </a:spcBef>
                <a:spcAft>
                  <a:spcPct val="0"/>
                </a:spcAft>
                <a:defRPr>
                  <a:solidFill>
                    <a:schemeClr val="bg1"/>
                  </a:solidFill>
                  <a:latin typeface="Arial" charset="0"/>
                </a:defRPr>
              </a:lvl8pPr>
              <a:lvl9pPr marL="3886200" indent="-228600" defTabSz="457200" eaLnBrk="0" fontAlgn="base" hangingPunct="0">
                <a:spcBef>
                  <a:spcPct val="0"/>
                </a:spcBef>
                <a:spcAft>
                  <a:spcPct val="0"/>
                </a:spcAft>
                <a:defRPr>
                  <a:solidFill>
                    <a:schemeClr val="bg1"/>
                  </a:solidFill>
                  <a:latin typeface="Arial" charset="0"/>
                </a:defRPr>
              </a:lvl9pPr>
            </a:lstStyle>
            <a:p>
              <a:pPr>
                <a:buClr>
                  <a:srgbClr val="000000"/>
                </a:buClr>
                <a:buSzPct val="100000"/>
                <a:buFont typeface="Arial" charset="0"/>
                <a:buNone/>
                <a:defRPr/>
              </a:pPr>
              <a:endParaRPr lang="en-US" altLang="zh-CN">
                <a:ea typeface="宋体" pitchFamily="2" charset="-122"/>
              </a:endParaRPr>
            </a:p>
          </p:txBody>
        </p:sp>
        <p:sp>
          <p:nvSpPr>
            <p:cNvPr id="4" name="Oval 4"/>
            <p:cNvSpPr>
              <a:spLocks noChangeArrowheads="1"/>
            </p:cNvSpPr>
            <p:nvPr/>
          </p:nvSpPr>
          <p:spPr bwMode="auto">
            <a:xfrm flipH="1">
              <a:off x="2136" y="1008"/>
              <a:ext cx="960" cy="960"/>
            </a:xfrm>
            <a:prstGeom prst="ellipse">
              <a:avLst/>
            </a:prstGeom>
            <a:noFill/>
            <a:ln w="28440">
              <a:solidFill>
                <a:srgbClr val="D9D8E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bg1"/>
                  </a:solidFill>
                  <a:latin typeface="Arial" charset="0"/>
                </a:defRPr>
              </a:lvl1pPr>
              <a:lvl2pPr marL="742950" indent="-285750">
                <a:defRPr>
                  <a:solidFill>
                    <a:schemeClr val="bg1"/>
                  </a:solidFill>
                  <a:latin typeface="Arial" charset="0"/>
                </a:defRPr>
              </a:lvl2pPr>
              <a:lvl3pPr marL="1143000" indent="-228600">
                <a:defRPr>
                  <a:solidFill>
                    <a:schemeClr val="bg1"/>
                  </a:solidFill>
                  <a:latin typeface="Arial" charset="0"/>
                </a:defRPr>
              </a:lvl3pPr>
              <a:lvl4pPr marL="1600200" indent="-228600">
                <a:defRPr>
                  <a:solidFill>
                    <a:schemeClr val="bg1"/>
                  </a:solidFill>
                  <a:latin typeface="Arial" charset="0"/>
                </a:defRPr>
              </a:lvl4pPr>
              <a:lvl5pPr marL="2057400" indent="-228600">
                <a:defRPr>
                  <a:solidFill>
                    <a:schemeClr val="bg1"/>
                  </a:solidFill>
                  <a:latin typeface="Arial" charset="0"/>
                </a:defRPr>
              </a:lvl5pPr>
              <a:lvl6pPr marL="2514600" indent="-228600" defTabSz="457200" eaLnBrk="0" fontAlgn="base" hangingPunct="0">
                <a:spcBef>
                  <a:spcPct val="0"/>
                </a:spcBef>
                <a:spcAft>
                  <a:spcPct val="0"/>
                </a:spcAft>
                <a:defRPr>
                  <a:solidFill>
                    <a:schemeClr val="bg1"/>
                  </a:solidFill>
                  <a:latin typeface="Arial" charset="0"/>
                </a:defRPr>
              </a:lvl6pPr>
              <a:lvl7pPr marL="2971800" indent="-228600" defTabSz="457200" eaLnBrk="0" fontAlgn="base" hangingPunct="0">
                <a:spcBef>
                  <a:spcPct val="0"/>
                </a:spcBef>
                <a:spcAft>
                  <a:spcPct val="0"/>
                </a:spcAft>
                <a:defRPr>
                  <a:solidFill>
                    <a:schemeClr val="bg1"/>
                  </a:solidFill>
                  <a:latin typeface="Arial" charset="0"/>
                </a:defRPr>
              </a:lvl7pPr>
              <a:lvl8pPr marL="3429000" indent="-228600" defTabSz="457200" eaLnBrk="0" fontAlgn="base" hangingPunct="0">
                <a:spcBef>
                  <a:spcPct val="0"/>
                </a:spcBef>
                <a:spcAft>
                  <a:spcPct val="0"/>
                </a:spcAft>
                <a:defRPr>
                  <a:solidFill>
                    <a:schemeClr val="bg1"/>
                  </a:solidFill>
                  <a:latin typeface="Arial" charset="0"/>
                </a:defRPr>
              </a:lvl8pPr>
              <a:lvl9pPr marL="3886200" indent="-228600" defTabSz="457200" eaLnBrk="0" fontAlgn="base" hangingPunct="0">
                <a:spcBef>
                  <a:spcPct val="0"/>
                </a:spcBef>
                <a:spcAft>
                  <a:spcPct val="0"/>
                </a:spcAft>
                <a:defRPr>
                  <a:solidFill>
                    <a:schemeClr val="bg1"/>
                  </a:solidFill>
                  <a:latin typeface="Arial" charset="0"/>
                </a:defRPr>
              </a:lvl9pPr>
            </a:lstStyle>
            <a:p>
              <a:pPr>
                <a:buClr>
                  <a:srgbClr val="000000"/>
                </a:buClr>
                <a:buSzPct val="100000"/>
                <a:buFont typeface="Arial" charset="0"/>
                <a:buNone/>
                <a:defRPr/>
              </a:pPr>
              <a:endParaRPr lang="en-US" altLang="zh-CN">
                <a:ea typeface="宋体" pitchFamily="2" charset="-122"/>
              </a:endParaRPr>
            </a:p>
          </p:txBody>
        </p:sp>
        <p:sp>
          <p:nvSpPr>
            <p:cNvPr id="2059" name="Oval 5"/>
            <p:cNvSpPr>
              <a:spLocks noChangeArrowheads="1"/>
            </p:cNvSpPr>
            <p:nvPr/>
          </p:nvSpPr>
          <p:spPr bwMode="auto">
            <a:xfrm flipH="1">
              <a:off x="2136" y="2064"/>
              <a:ext cx="960" cy="960"/>
            </a:xfrm>
            <a:prstGeom prst="ellipse">
              <a:avLst/>
            </a:prstGeom>
            <a:solidFill>
              <a:srgbClr val="D9D8E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defRPr>
              </a:lvl1pPr>
              <a:lvl2pPr marL="742950" indent="-285750">
                <a:defRPr>
                  <a:solidFill>
                    <a:schemeClr val="bg1"/>
                  </a:solidFill>
                  <a:latin typeface="Arial" charset="0"/>
                </a:defRPr>
              </a:lvl2pPr>
              <a:lvl3pPr marL="1143000" indent="-228600">
                <a:defRPr>
                  <a:solidFill>
                    <a:schemeClr val="bg1"/>
                  </a:solidFill>
                  <a:latin typeface="Arial" charset="0"/>
                </a:defRPr>
              </a:lvl3pPr>
              <a:lvl4pPr marL="1600200" indent="-228600">
                <a:defRPr>
                  <a:solidFill>
                    <a:schemeClr val="bg1"/>
                  </a:solidFill>
                  <a:latin typeface="Arial" charset="0"/>
                </a:defRPr>
              </a:lvl4pPr>
              <a:lvl5pPr marL="2057400" indent="-228600">
                <a:defRPr>
                  <a:solidFill>
                    <a:schemeClr val="bg1"/>
                  </a:solidFill>
                  <a:latin typeface="Arial" charset="0"/>
                </a:defRPr>
              </a:lvl5pPr>
              <a:lvl6pPr marL="2514600" indent="-228600" defTabSz="457200" eaLnBrk="0" fontAlgn="base" hangingPunct="0">
                <a:spcBef>
                  <a:spcPct val="0"/>
                </a:spcBef>
                <a:spcAft>
                  <a:spcPct val="0"/>
                </a:spcAft>
                <a:defRPr>
                  <a:solidFill>
                    <a:schemeClr val="bg1"/>
                  </a:solidFill>
                  <a:latin typeface="Arial" charset="0"/>
                </a:defRPr>
              </a:lvl6pPr>
              <a:lvl7pPr marL="2971800" indent="-228600" defTabSz="457200" eaLnBrk="0" fontAlgn="base" hangingPunct="0">
                <a:spcBef>
                  <a:spcPct val="0"/>
                </a:spcBef>
                <a:spcAft>
                  <a:spcPct val="0"/>
                </a:spcAft>
                <a:defRPr>
                  <a:solidFill>
                    <a:schemeClr val="bg1"/>
                  </a:solidFill>
                  <a:latin typeface="Arial" charset="0"/>
                </a:defRPr>
              </a:lvl7pPr>
              <a:lvl8pPr marL="3429000" indent="-228600" defTabSz="457200" eaLnBrk="0" fontAlgn="base" hangingPunct="0">
                <a:spcBef>
                  <a:spcPct val="0"/>
                </a:spcBef>
                <a:spcAft>
                  <a:spcPct val="0"/>
                </a:spcAft>
                <a:defRPr>
                  <a:solidFill>
                    <a:schemeClr val="bg1"/>
                  </a:solidFill>
                  <a:latin typeface="Arial" charset="0"/>
                </a:defRPr>
              </a:lvl8pPr>
              <a:lvl9pPr marL="3886200" indent="-228600" defTabSz="457200" eaLnBrk="0" fontAlgn="base" hangingPunct="0">
                <a:spcBef>
                  <a:spcPct val="0"/>
                </a:spcBef>
                <a:spcAft>
                  <a:spcPct val="0"/>
                </a:spcAft>
                <a:defRPr>
                  <a:solidFill>
                    <a:schemeClr val="bg1"/>
                  </a:solidFill>
                  <a:latin typeface="Arial" charset="0"/>
                </a:defRPr>
              </a:lvl9pPr>
            </a:lstStyle>
            <a:p>
              <a:pPr>
                <a:buClr>
                  <a:srgbClr val="000000"/>
                </a:buClr>
                <a:buSzPct val="100000"/>
                <a:buFont typeface="Arial" charset="0"/>
                <a:buNone/>
                <a:defRPr/>
              </a:pPr>
              <a:endParaRPr lang="en-US" altLang="zh-CN">
                <a:ea typeface="宋体" pitchFamily="2" charset="-122"/>
              </a:endParaRPr>
            </a:p>
          </p:txBody>
        </p:sp>
        <p:sp>
          <p:nvSpPr>
            <p:cNvPr id="2060" name="Oval 6"/>
            <p:cNvSpPr>
              <a:spLocks noChangeArrowheads="1"/>
            </p:cNvSpPr>
            <p:nvPr/>
          </p:nvSpPr>
          <p:spPr bwMode="auto">
            <a:xfrm flipH="1">
              <a:off x="1045" y="2064"/>
              <a:ext cx="960" cy="960"/>
            </a:xfrm>
            <a:prstGeom prst="ellipse">
              <a:avLst/>
            </a:prstGeom>
            <a:solidFill>
              <a:srgbClr val="D9D8E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defRPr>
              </a:lvl1pPr>
              <a:lvl2pPr marL="742950" indent="-285750">
                <a:defRPr>
                  <a:solidFill>
                    <a:schemeClr val="bg1"/>
                  </a:solidFill>
                  <a:latin typeface="Arial" charset="0"/>
                </a:defRPr>
              </a:lvl2pPr>
              <a:lvl3pPr marL="1143000" indent="-228600">
                <a:defRPr>
                  <a:solidFill>
                    <a:schemeClr val="bg1"/>
                  </a:solidFill>
                  <a:latin typeface="Arial" charset="0"/>
                </a:defRPr>
              </a:lvl3pPr>
              <a:lvl4pPr marL="1600200" indent="-228600">
                <a:defRPr>
                  <a:solidFill>
                    <a:schemeClr val="bg1"/>
                  </a:solidFill>
                  <a:latin typeface="Arial" charset="0"/>
                </a:defRPr>
              </a:lvl4pPr>
              <a:lvl5pPr marL="2057400" indent="-228600">
                <a:defRPr>
                  <a:solidFill>
                    <a:schemeClr val="bg1"/>
                  </a:solidFill>
                  <a:latin typeface="Arial" charset="0"/>
                </a:defRPr>
              </a:lvl5pPr>
              <a:lvl6pPr marL="2514600" indent="-228600" defTabSz="457200" eaLnBrk="0" fontAlgn="base" hangingPunct="0">
                <a:spcBef>
                  <a:spcPct val="0"/>
                </a:spcBef>
                <a:spcAft>
                  <a:spcPct val="0"/>
                </a:spcAft>
                <a:defRPr>
                  <a:solidFill>
                    <a:schemeClr val="bg1"/>
                  </a:solidFill>
                  <a:latin typeface="Arial" charset="0"/>
                </a:defRPr>
              </a:lvl6pPr>
              <a:lvl7pPr marL="2971800" indent="-228600" defTabSz="457200" eaLnBrk="0" fontAlgn="base" hangingPunct="0">
                <a:spcBef>
                  <a:spcPct val="0"/>
                </a:spcBef>
                <a:spcAft>
                  <a:spcPct val="0"/>
                </a:spcAft>
                <a:defRPr>
                  <a:solidFill>
                    <a:schemeClr val="bg1"/>
                  </a:solidFill>
                  <a:latin typeface="Arial" charset="0"/>
                </a:defRPr>
              </a:lvl7pPr>
              <a:lvl8pPr marL="3429000" indent="-228600" defTabSz="457200" eaLnBrk="0" fontAlgn="base" hangingPunct="0">
                <a:spcBef>
                  <a:spcPct val="0"/>
                </a:spcBef>
                <a:spcAft>
                  <a:spcPct val="0"/>
                </a:spcAft>
                <a:defRPr>
                  <a:solidFill>
                    <a:schemeClr val="bg1"/>
                  </a:solidFill>
                  <a:latin typeface="Arial" charset="0"/>
                </a:defRPr>
              </a:lvl8pPr>
              <a:lvl9pPr marL="3886200" indent="-228600" defTabSz="457200" eaLnBrk="0" fontAlgn="base" hangingPunct="0">
                <a:spcBef>
                  <a:spcPct val="0"/>
                </a:spcBef>
                <a:spcAft>
                  <a:spcPct val="0"/>
                </a:spcAft>
                <a:defRPr>
                  <a:solidFill>
                    <a:schemeClr val="bg1"/>
                  </a:solidFill>
                  <a:latin typeface="Arial" charset="0"/>
                </a:defRPr>
              </a:lvl9pPr>
            </a:lstStyle>
            <a:p>
              <a:pPr>
                <a:buClr>
                  <a:srgbClr val="000000"/>
                </a:buClr>
                <a:buSzPct val="100000"/>
                <a:buFont typeface="Arial" charset="0"/>
                <a:buNone/>
                <a:defRPr/>
              </a:pPr>
              <a:endParaRPr lang="en-US" altLang="zh-CN">
                <a:ea typeface="宋体" pitchFamily="2" charset="-122"/>
              </a:endParaRPr>
            </a:p>
          </p:txBody>
        </p:sp>
        <p:sp>
          <p:nvSpPr>
            <p:cNvPr id="2061" name="Oval 7"/>
            <p:cNvSpPr>
              <a:spLocks noChangeArrowheads="1"/>
            </p:cNvSpPr>
            <p:nvPr/>
          </p:nvSpPr>
          <p:spPr bwMode="auto">
            <a:xfrm flipH="1">
              <a:off x="4392" y="2064"/>
              <a:ext cx="960" cy="960"/>
            </a:xfrm>
            <a:prstGeom prst="ellipse">
              <a:avLst/>
            </a:prstGeom>
            <a:noFill/>
            <a:ln w="28440">
              <a:solidFill>
                <a:srgbClr val="D9D8E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bg1"/>
                  </a:solidFill>
                  <a:latin typeface="Arial" charset="0"/>
                </a:defRPr>
              </a:lvl1pPr>
              <a:lvl2pPr marL="742950" indent="-285750">
                <a:defRPr>
                  <a:solidFill>
                    <a:schemeClr val="bg1"/>
                  </a:solidFill>
                  <a:latin typeface="Arial" charset="0"/>
                </a:defRPr>
              </a:lvl2pPr>
              <a:lvl3pPr marL="1143000" indent="-228600">
                <a:defRPr>
                  <a:solidFill>
                    <a:schemeClr val="bg1"/>
                  </a:solidFill>
                  <a:latin typeface="Arial" charset="0"/>
                </a:defRPr>
              </a:lvl3pPr>
              <a:lvl4pPr marL="1600200" indent="-228600">
                <a:defRPr>
                  <a:solidFill>
                    <a:schemeClr val="bg1"/>
                  </a:solidFill>
                  <a:latin typeface="Arial" charset="0"/>
                </a:defRPr>
              </a:lvl4pPr>
              <a:lvl5pPr marL="2057400" indent="-228600">
                <a:defRPr>
                  <a:solidFill>
                    <a:schemeClr val="bg1"/>
                  </a:solidFill>
                  <a:latin typeface="Arial" charset="0"/>
                </a:defRPr>
              </a:lvl5pPr>
              <a:lvl6pPr marL="2514600" indent="-228600" defTabSz="457200" eaLnBrk="0" fontAlgn="base" hangingPunct="0">
                <a:spcBef>
                  <a:spcPct val="0"/>
                </a:spcBef>
                <a:spcAft>
                  <a:spcPct val="0"/>
                </a:spcAft>
                <a:defRPr>
                  <a:solidFill>
                    <a:schemeClr val="bg1"/>
                  </a:solidFill>
                  <a:latin typeface="Arial" charset="0"/>
                </a:defRPr>
              </a:lvl6pPr>
              <a:lvl7pPr marL="2971800" indent="-228600" defTabSz="457200" eaLnBrk="0" fontAlgn="base" hangingPunct="0">
                <a:spcBef>
                  <a:spcPct val="0"/>
                </a:spcBef>
                <a:spcAft>
                  <a:spcPct val="0"/>
                </a:spcAft>
                <a:defRPr>
                  <a:solidFill>
                    <a:schemeClr val="bg1"/>
                  </a:solidFill>
                  <a:latin typeface="Arial" charset="0"/>
                </a:defRPr>
              </a:lvl7pPr>
              <a:lvl8pPr marL="3429000" indent="-228600" defTabSz="457200" eaLnBrk="0" fontAlgn="base" hangingPunct="0">
                <a:spcBef>
                  <a:spcPct val="0"/>
                </a:spcBef>
                <a:spcAft>
                  <a:spcPct val="0"/>
                </a:spcAft>
                <a:defRPr>
                  <a:solidFill>
                    <a:schemeClr val="bg1"/>
                  </a:solidFill>
                  <a:latin typeface="Arial" charset="0"/>
                </a:defRPr>
              </a:lvl8pPr>
              <a:lvl9pPr marL="3886200" indent="-228600" defTabSz="457200" eaLnBrk="0" fontAlgn="base" hangingPunct="0">
                <a:spcBef>
                  <a:spcPct val="0"/>
                </a:spcBef>
                <a:spcAft>
                  <a:spcPct val="0"/>
                </a:spcAft>
                <a:defRPr>
                  <a:solidFill>
                    <a:schemeClr val="bg1"/>
                  </a:solidFill>
                  <a:latin typeface="Arial" charset="0"/>
                </a:defRPr>
              </a:lvl9pPr>
            </a:lstStyle>
            <a:p>
              <a:pPr>
                <a:buClr>
                  <a:srgbClr val="000000"/>
                </a:buClr>
                <a:buSzPct val="100000"/>
                <a:buFont typeface="Arial" charset="0"/>
                <a:buNone/>
                <a:defRPr/>
              </a:pPr>
              <a:endParaRPr lang="en-US" altLang="zh-CN">
                <a:ea typeface="宋体" pitchFamily="2" charset="-122"/>
              </a:endParaRPr>
            </a:p>
          </p:txBody>
        </p:sp>
      </p:grpSp>
      <p:sp>
        <p:nvSpPr>
          <p:cNvPr id="2056" name="Rectangle 8"/>
          <p:cNvSpPr>
            <a:spLocks noGrp="1" noChangeArrowheads="1"/>
          </p:cNvSpPr>
          <p:nvPr>
            <p:ph type="dt"/>
          </p:nvPr>
        </p:nvSpPr>
        <p:spPr bwMode="auto">
          <a:xfrm>
            <a:off x="457200" y="6248400"/>
            <a:ext cx="2132013"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hangingPunct="0">
              <a:buClr>
                <a:srgbClr val="000000"/>
              </a:buClr>
              <a:buSzPct val="45000"/>
              <a:buFont typeface="Wingdings" pitchFamily="2" charset="2"/>
              <a:buNone/>
              <a:tabLst>
                <a:tab pos="723900" algn="l"/>
                <a:tab pos="1447800" algn="l"/>
              </a:tabLst>
              <a:defRPr sz="1000">
                <a:solidFill>
                  <a:srgbClr val="000000"/>
                </a:solidFill>
                <a:latin typeface="Times New Roman" pitchFamily="18" charset="0"/>
              </a:defRPr>
            </a:lvl1pPr>
          </a:lstStyle>
          <a:p>
            <a:pPr>
              <a:defRPr/>
            </a:pPr>
            <a:fld id="{636A6F6A-B66C-4ED6-B3C7-BF03D80B4F57}" type="datetime1">
              <a:rPr lang="en-US" altLang="zh-CN" smtClean="0"/>
              <a:pPr>
                <a:defRPr/>
              </a:pPr>
              <a:t>5/18/2019</a:t>
            </a:fld>
            <a:r>
              <a:rPr lang="en-GB" altLang="zh-CN">
                <a:ea typeface="宋体" pitchFamily="2" charset="-122"/>
              </a:rPr>
              <a:t>04/26/08</a:t>
            </a:r>
          </a:p>
        </p:txBody>
      </p:sp>
      <p:sp>
        <p:nvSpPr>
          <p:cNvPr id="2057" name="Rectangle 9"/>
          <p:cNvSpPr>
            <a:spLocks noGrp="1" noChangeArrowheads="1"/>
          </p:cNvSpPr>
          <p:nvPr>
            <p:ph type="ftr"/>
          </p:nvPr>
        </p:nvSpPr>
        <p:spPr bwMode="auto">
          <a:xfrm>
            <a:off x="3124200" y="6248400"/>
            <a:ext cx="2894013"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ctr" eaLnBrk="1">
              <a:buClr>
                <a:srgbClr val="000000"/>
              </a:buClr>
              <a:buSzPct val="45000"/>
              <a:buFont typeface="Wingdings" pitchFamily="2" charset="2"/>
              <a:buNone/>
              <a:defRPr sz="1000">
                <a:solidFill>
                  <a:srgbClr val="000000"/>
                </a:solidFill>
                <a:latin typeface="Times New Roman" pitchFamily="18" charset="0"/>
                <a:ea typeface="宋体" pitchFamily="2" charset="-122"/>
              </a:defRPr>
            </a:lvl1pPr>
          </a:lstStyle>
          <a:p>
            <a:pPr>
              <a:defRPr/>
            </a:pPr>
            <a:r>
              <a:rPr lang="en-GB" altLang="zh-CN"/>
              <a:t>ICDCS 2017</a:t>
            </a:r>
          </a:p>
        </p:txBody>
      </p:sp>
      <p:sp>
        <p:nvSpPr>
          <p:cNvPr id="2058" name="Rectangle 10"/>
          <p:cNvSpPr>
            <a:spLocks noGrp="1" noChangeArrowheads="1"/>
          </p:cNvSpPr>
          <p:nvPr>
            <p:ph type="sldNum"/>
          </p:nvPr>
        </p:nvSpPr>
        <p:spPr bwMode="auto">
          <a:xfrm>
            <a:off x="6553200" y="6248400"/>
            <a:ext cx="2132013"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buClr>
                <a:srgbClr val="000000"/>
              </a:buClr>
              <a:buSzPct val="45000"/>
              <a:buFont typeface="Wingdings" panose="05000000000000000000" pitchFamily="2" charset="2"/>
              <a:buNone/>
              <a:defRPr sz="1000">
                <a:solidFill>
                  <a:srgbClr val="000000"/>
                </a:solidFill>
                <a:latin typeface="Times New Roman" panose="02020603050405020304" pitchFamily="18" charset="0"/>
                <a:ea typeface="宋体" panose="02010600030101010101" pitchFamily="2" charset="-122"/>
              </a:defRPr>
            </a:lvl1pPr>
          </a:lstStyle>
          <a:p>
            <a:pPr>
              <a:defRPr/>
            </a:pPr>
            <a:fld id="{15EFBFCF-64E1-4177-85FA-E8561C334E0D}" type="slidenum">
              <a:rPr lang="zh-CN" altLang="en-GB"/>
              <a:pPr>
                <a:defRPr/>
              </a:pPr>
              <a:t>‹#›</a:t>
            </a:fld>
            <a:endParaRPr lang="en-GB" altLang="zh-CN"/>
          </a:p>
        </p:txBody>
      </p:sp>
      <p:sp>
        <p:nvSpPr>
          <p:cNvPr id="2054" name="Rectangle 11"/>
          <p:cNvSpPr>
            <a:spLocks noGrp="1" noChangeArrowheads="1"/>
          </p:cNvSpPr>
          <p:nvPr>
            <p:ph type="title"/>
          </p:nvPr>
        </p:nvSpPr>
        <p:spPr bwMode="auto">
          <a:xfrm>
            <a:off x="685800" y="1219200"/>
            <a:ext cx="7770813" cy="193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b" anchorCtr="0" compatLnSpc="1">
            <a:prstTxWarp prst="textNoShape">
              <a:avLst/>
            </a:prstTxWarp>
          </a:bodyPr>
          <a:lstStyle/>
          <a:p>
            <a:pPr lvl="0"/>
            <a:r>
              <a:rPr lang="en-GB" altLang="zh-CN"/>
              <a:t>Click to edit the title text format</a:t>
            </a:r>
          </a:p>
        </p:txBody>
      </p:sp>
      <p:sp>
        <p:nvSpPr>
          <p:cNvPr id="2055" name="Rectangle 12"/>
          <p:cNvSpPr>
            <a:spLocks noGrp="1" noChangeArrowheads="1"/>
          </p:cNvSpPr>
          <p:nvPr>
            <p:ph type="body" idx="1"/>
          </p:nvPr>
        </p:nvSpPr>
        <p:spPr bwMode="auto">
          <a:xfrm>
            <a:off x="457200" y="1604963"/>
            <a:ext cx="822801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pPr lvl="0"/>
            <a:r>
              <a:rPr lang="en-GB" altLang="zh-CN"/>
              <a:t>Click to edit the outline text format</a:t>
            </a:r>
          </a:p>
          <a:p>
            <a:pPr lvl="1"/>
            <a:r>
              <a:rPr lang="en-GB" altLang="zh-CN"/>
              <a:t>Second Outline Level</a:t>
            </a:r>
          </a:p>
          <a:p>
            <a:pPr lvl="2"/>
            <a:r>
              <a:rPr lang="en-GB" altLang="zh-CN"/>
              <a:t>Third Outline Level</a:t>
            </a:r>
          </a:p>
          <a:p>
            <a:pPr lvl="3"/>
            <a:r>
              <a:rPr lang="en-GB" altLang="zh-CN"/>
              <a:t>Fourth Outline Level</a:t>
            </a:r>
          </a:p>
          <a:p>
            <a:pPr lvl="4"/>
            <a:r>
              <a:rPr lang="en-GB" altLang="zh-CN"/>
              <a:t>Fifth Outline Level</a:t>
            </a:r>
          </a:p>
          <a:p>
            <a:pPr lvl="4"/>
            <a:r>
              <a:rPr lang="en-GB" altLang="zh-CN"/>
              <a:t>Sixth Outline Level</a:t>
            </a:r>
          </a:p>
          <a:p>
            <a:pPr lvl="4"/>
            <a:r>
              <a:rPr lang="en-GB" altLang="zh-CN"/>
              <a:t>Seventh Outline Level</a:t>
            </a:r>
          </a:p>
          <a:p>
            <a:pPr lvl="4"/>
            <a:r>
              <a:rPr lang="en-GB" altLang="zh-CN"/>
              <a:t>Eighth Outline Level</a:t>
            </a:r>
          </a:p>
          <a:p>
            <a:pPr lvl="4"/>
            <a:r>
              <a:rPr lang="en-GB" altLang="zh-CN"/>
              <a:t>Ninth Outline Level</a:t>
            </a:r>
          </a:p>
        </p:txBody>
      </p:sp>
    </p:spTree>
  </p:cSld>
  <p:clrMap bg1="lt1" tx1="dk1" bg2="lt2" tx2="dk2" accent1="accent1" accent2="accent2" accent3="accent3" accent4="accent4" accent5="accent5" accent6="accent6" hlink="hlink" folHlink="folHlink"/>
  <p:sldLayoutIdLst>
    <p:sldLayoutId id="2147485540" r:id="rId1"/>
    <p:sldLayoutId id="2147485541" r:id="rId2"/>
    <p:sldLayoutId id="2147485542" r:id="rId3"/>
    <p:sldLayoutId id="2147485543" r:id="rId4"/>
    <p:sldLayoutId id="2147485544" r:id="rId5"/>
    <p:sldLayoutId id="2147485545" r:id="rId6"/>
    <p:sldLayoutId id="2147485546" r:id="rId7"/>
    <p:sldLayoutId id="2147485547" r:id="rId8"/>
    <p:sldLayoutId id="2147485548" r:id="rId9"/>
    <p:sldLayoutId id="2147485549" r:id="rId10"/>
    <p:sldLayoutId id="2147485550" r:id="rId11"/>
    <p:sldLayoutId id="2147485551" r:id="rId12"/>
  </p:sldLayoutIdLst>
  <p:hf sldNum="0" hdr="0" dt="0"/>
  <p:txStyles>
    <p:titleStyle>
      <a:lvl1pPr algn="l" defTabSz="457200" rtl="0" eaLnBrk="0" fontAlgn="base" hangingPunct="0">
        <a:spcBef>
          <a:spcPct val="0"/>
        </a:spcBef>
        <a:spcAft>
          <a:spcPct val="0"/>
        </a:spcAft>
        <a:buClr>
          <a:srgbClr val="000000"/>
        </a:buClr>
        <a:buSzPct val="100000"/>
        <a:buFont typeface="Arial" panose="020B0604020202020204" pitchFamily="34" charset="0"/>
        <a:defRPr sz="3800">
          <a:solidFill>
            <a:srgbClr val="000000"/>
          </a:solidFill>
          <a:latin typeface="+mj-lt"/>
          <a:ea typeface="+mj-ea"/>
          <a:cs typeface="+mj-cs"/>
        </a:defRPr>
      </a:lvl1pPr>
      <a:lvl2pPr algn="l" defTabSz="457200" rtl="0" eaLnBrk="0" fontAlgn="base" hangingPunct="0">
        <a:spcBef>
          <a:spcPct val="0"/>
        </a:spcBef>
        <a:spcAft>
          <a:spcPct val="0"/>
        </a:spcAft>
        <a:buClr>
          <a:srgbClr val="000000"/>
        </a:buClr>
        <a:buSzPct val="100000"/>
        <a:buFont typeface="Arial" panose="020B0604020202020204" pitchFamily="34" charset="0"/>
        <a:defRPr sz="3800">
          <a:solidFill>
            <a:srgbClr val="000000"/>
          </a:solidFill>
          <a:latin typeface="Arial" charset="0"/>
        </a:defRPr>
      </a:lvl2pPr>
      <a:lvl3pPr algn="l" defTabSz="457200" rtl="0" eaLnBrk="0" fontAlgn="base" hangingPunct="0">
        <a:spcBef>
          <a:spcPct val="0"/>
        </a:spcBef>
        <a:spcAft>
          <a:spcPct val="0"/>
        </a:spcAft>
        <a:buClr>
          <a:srgbClr val="000000"/>
        </a:buClr>
        <a:buSzPct val="100000"/>
        <a:buFont typeface="Arial" panose="020B0604020202020204" pitchFamily="34" charset="0"/>
        <a:defRPr sz="3800">
          <a:solidFill>
            <a:srgbClr val="000000"/>
          </a:solidFill>
          <a:latin typeface="Arial" charset="0"/>
        </a:defRPr>
      </a:lvl3pPr>
      <a:lvl4pPr algn="l" defTabSz="457200" rtl="0" eaLnBrk="0" fontAlgn="base" hangingPunct="0">
        <a:spcBef>
          <a:spcPct val="0"/>
        </a:spcBef>
        <a:spcAft>
          <a:spcPct val="0"/>
        </a:spcAft>
        <a:buClr>
          <a:srgbClr val="000000"/>
        </a:buClr>
        <a:buSzPct val="100000"/>
        <a:buFont typeface="Arial" panose="020B0604020202020204" pitchFamily="34" charset="0"/>
        <a:defRPr sz="3800">
          <a:solidFill>
            <a:srgbClr val="000000"/>
          </a:solidFill>
          <a:latin typeface="Arial" charset="0"/>
        </a:defRPr>
      </a:lvl4pPr>
      <a:lvl5pPr algn="l" defTabSz="457200" rtl="0" eaLnBrk="0" fontAlgn="base" hangingPunct="0">
        <a:spcBef>
          <a:spcPct val="0"/>
        </a:spcBef>
        <a:spcAft>
          <a:spcPct val="0"/>
        </a:spcAft>
        <a:buClr>
          <a:srgbClr val="000000"/>
        </a:buClr>
        <a:buSzPct val="100000"/>
        <a:buFont typeface="Arial" panose="020B0604020202020204" pitchFamily="34" charset="0"/>
        <a:defRPr sz="3800">
          <a:solidFill>
            <a:srgbClr val="000000"/>
          </a:solidFill>
          <a:latin typeface="Arial" charset="0"/>
        </a:defRPr>
      </a:lvl5pPr>
      <a:lvl6pPr marL="457200" algn="l" defTabSz="457200" rtl="0" fontAlgn="base">
        <a:spcBef>
          <a:spcPct val="0"/>
        </a:spcBef>
        <a:spcAft>
          <a:spcPct val="0"/>
        </a:spcAft>
        <a:buClr>
          <a:srgbClr val="000000"/>
        </a:buClr>
        <a:buSzPct val="100000"/>
        <a:buFont typeface="Arial" charset="0"/>
        <a:defRPr sz="3800">
          <a:solidFill>
            <a:srgbClr val="000000"/>
          </a:solidFill>
          <a:latin typeface="Arial" charset="0"/>
        </a:defRPr>
      </a:lvl6pPr>
      <a:lvl7pPr marL="914400" algn="l" defTabSz="457200" rtl="0" fontAlgn="base">
        <a:spcBef>
          <a:spcPct val="0"/>
        </a:spcBef>
        <a:spcAft>
          <a:spcPct val="0"/>
        </a:spcAft>
        <a:buClr>
          <a:srgbClr val="000000"/>
        </a:buClr>
        <a:buSzPct val="100000"/>
        <a:buFont typeface="Arial" charset="0"/>
        <a:defRPr sz="3800">
          <a:solidFill>
            <a:srgbClr val="000000"/>
          </a:solidFill>
          <a:latin typeface="Arial" charset="0"/>
        </a:defRPr>
      </a:lvl7pPr>
      <a:lvl8pPr marL="1371600" algn="l" defTabSz="457200" rtl="0" fontAlgn="base">
        <a:spcBef>
          <a:spcPct val="0"/>
        </a:spcBef>
        <a:spcAft>
          <a:spcPct val="0"/>
        </a:spcAft>
        <a:buClr>
          <a:srgbClr val="000000"/>
        </a:buClr>
        <a:buSzPct val="100000"/>
        <a:buFont typeface="Arial" charset="0"/>
        <a:defRPr sz="3800">
          <a:solidFill>
            <a:srgbClr val="000000"/>
          </a:solidFill>
          <a:latin typeface="Arial" charset="0"/>
        </a:defRPr>
      </a:lvl8pPr>
      <a:lvl9pPr marL="1828800" algn="l" defTabSz="457200" rtl="0" fontAlgn="base">
        <a:spcBef>
          <a:spcPct val="0"/>
        </a:spcBef>
        <a:spcAft>
          <a:spcPct val="0"/>
        </a:spcAft>
        <a:buClr>
          <a:srgbClr val="000000"/>
        </a:buClr>
        <a:buSzPct val="100000"/>
        <a:buFont typeface="Arial" charset="0"/>
        <a:defRPr sz="3800">
          <a:solidFill>
            <a:srgbClr val="000000"/>
          </a:solidFill>
          <a:latin typeface="Arial" charset="0"/>
        </a:defRPr>
      </a:lvl9pPr>
    </p:titleStyle>
    <p:bodyStyle>
      <a:lvl1pPr marL="341313" indent="-341313" algn="l" defTabSz="457200" rtl="0" eaLnBrk="0" fontAlgn="base" hangingPunct="0">
        <a:spcBef>
          <a:spcPts val="800"/>
        </a:spcBef>
        <a:spcAft>
          <a:spcPct val="0"/>
        </a:spcAft>
        <a:buClr>
          <a:srgbClr val="CCCCFF"/>
        </a:buClr>
        <a:buSzPct val="80000"/>
        <a:buFont typeface="Wingdings" panose="05000000000000000000" pitchFamily="2" charset="2"/>
        <a:buChar char=""/>
        <a:defRPr sz="3200">
          <a:solidFill>
            <a:srgbClr val="000000"/>
          </a:solidFill>
          <a:latin typeface="+mn-lt"/>
          <a:ea typeface="+mn-ea"/>
          <a:cs typeface="+mn-cs"/>
        </a:defRPr>
      </a:lvl1pPr>
      <a:lvl2pPr marL="741363" indent="-284163" algn="l" defTabSz="457200" rtl="0" eaLnBrk="0" fontAlgn="base" hangingPunct="0">
        <a:spcBef>
          <a:spcPts val="675"/>
        </a:spcBef>
        <a:spcAft>
          <a:spcPct val="0"/>
        </a:spcAft>
        <a:buClr>
          <a:srgbClr val="CCCCFF"/>
        </a:buClr>
        <a:buSzPct val="70000"/>
        <a:buFont typeface="Wingdings" panose="05000000000000000000" pitchFamily="2" charset="2"/>
        <a:buChar char=""/>
        <a:defRPr sz="2700">
          <a:solidFill>
            <a:srgbClr val="000000"/>
          </a:solidFill>
          <a:latin typeface="+mn-lt"/>
        </a:defRPr>
      </a:lvl2pPr>
      <a:lvl3pPr marL="1143000" indent="-228600" algn="l" defTabSz="457200" rtl="0" eaLnBrk="0" fontAlgn="base" hangingPunct="0">
        <a:spcBef>
          <a:spcPts val="575"/>
        </a:spcBef>
        <a:spcAft>
          <a:spcPct val="0"/>
        </a:spcAft>
        <a:buClr>
          <a:srgbClr val="CCCCFF"/>
        </a:buClr>
        <a:buSzPct val="65000"/>
        <a:buFont typeface="Wingdings" panose="05000000000000000000" pitchFamily="2" charset="2"/>
        <a:buChar char=""/>
        <a:defRPr sz="2300">
          <a:solidFill>
            <a:srgbClr val="000000"/>
          </a:solidFill>
          <a:latin typeface="+mn-lt"/>
        </a:defRPr>
      </a:lvl3pPr>
      <a:lvl4pPr marL="1600200" indent="-228600" algn="l" defTabSz="457200" rtl="0" eaLnBrk="0" fontAlgn="base" hangingPunct="0">
        <a:spcBef>
          <a:spcPts val="500"/>
        </a:spcBef>
        <a:spcAft>
          <a:spcPct val="0"/>
        </a:spcAft>
        <a:buClr>
          <a:srgbClr val="CCCCFF"/>
        </a:buClr>
        <a:buSzPct val="100000"/>
        <a:buFont typeface="Arial" panose="020B0604020202020204" pitchFamily="34" charset="0"/>
        <a:buChar char="•"/>
        <a:defRPr sz="2000">
          <a:solidFill>
            <a:srgbClr val="000000"/>
          </a:solidFill>
          <a:latin typeface="+mn-lt"/>
        </a:defRPr>
      </a:lvl4pPr>
      <a:lvl5pPr marL="2057400" indent="-228600" algn="l" defTabSz="457200" rtl="0" eaLnBrk="0" fontAlgn="base" hangingPunct="0">
        <a:spcBef>
          <a:spcPts val="500"/>
        </a:spcBef>
        <a:spcAft>
          <a:spcPct val="0"/>
        </a:spcAft>
        <a:buClr>
          <a:srgbClr val="CCCCFF"/>
        </a:buClr>
        <a:buSzPct val="100000"/>
        <a:buFont typeface="Wingdings" panose="05000000000000000000" pitchFamily="2" charset="2"/>
        <a:buChar char=""/>
        <a:defRPr sz="2000">
          <a:solidFill>
            <a:srgbClr val="000000"/>
          </a:solidFill>
          <a:latin typeface="+mn-lt"/>
        </a:defRPr>
      </a:lvl5pPr>
      <a:lvl6pPr marL="2514600" indent="-228600" algn="l" defTabSz="457200" rtl="0" fontAlgn="base">
        <a:spcBef>
          <a:spcPts val="500"/>
        </a:spcBef>
        <a:spcAft>
          <a:spcPct val="0"/>
        </a:spcAft>
        <a:buClr>
          <a:srgbClr val="CCCCFF"/>
        </a:buClr>
        <a:buSzPct val="100000"/>
        <a:buFont typeface="Wingdings" pitchFamily="2" charset="2"/>
        <a:buChar char=""/>
        <a:defRPr sz="2000">
          <a:solidFill>
            <a:srgbClr val="000000"/>
          </a:solidFill>
          <a:latin typeface="+mn-lt"/>
        </a:defRPr>
      </a:lvl6pPr>
      <a:lvl7pPr marL="2971800" indent="-228600" algn="l" defTabSz="457200" rtl="0" fontAlgn="base">
        <a:spcBef>
          <a:spcPts val="500"/>
        </a:spcBef>
        <a:spcAft>
          <a:spcPct val="0"/>
        </a:spcAft>
        <a:buClr>
          <a:srgbClr val="CCCCFF"/>
        </a:buClr>
        <a:buSzPct val="100000"/>
        <a:buFont typeface="Wingdings" pitchFamily="2" charset="2"/>
        <a:buChar char=""/>
        <a:defRPr sz="2000">
          <a:solidFill>
            <a:srgbClr val="000000"/>
          </a:solidFill>
          <a:latin typeface="+mn-lt"/>
        </a:defRPr>
      </a:lvl7pPr>
      <a:lvl8pPr marL="3429000" indent="-228600" algn="l" defTabSz="457200" rtl="0" fontAlgn="base">
        <a:spcBef>
          <a:spcPts val="500"/>
        </a:spcBef>
        <a:spcAft>
          <a:spcPct val="0"/>
        </a:spcAft>
        <a:buClr>
          <a:srgbClr val="CCCCFF"/>
        </a:buClr>
        <a:buSzPct val="100000"/>
        <a:buFont typeface="Wingdings" pitchFamily="2" charset="2"/>
        <a:buChar char=""/>
        <a:defRPr sz="2000">
          <a:solidFill>
            <a:srgbClr val="000000"/>
          </a:solidFill>
          <a:latin typeface="+mn-lt"/>
        </a:defRPr>
      </a:lvl8pPr>
      <a:lvl9pPr marL="3886200" indent="-228600" algn="l" defTabSz="457200" rtl="0" fontAlgn="base">
        <a:spcBef>
          <a:spcPts val="500"/>
        </a:spcBef>
        <a:spcAft>
          <a:spcPct val="0"/>
        </a:spcAft>
        <a:buClr>
          <a:srgbClr val="CCCCFF"/>
        </a:buClr>
        <a:buSzPct val="100000"/>
        <a:buFont typeface="Wingdings" pitchFamily="2" charset="2"/>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0.png"/><Relationship Id="rId4" Type="http://schemas.openxmlformats.org/officeDocument/2006/relationships/image" Target="../media/image120.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00.png"/><Relationship Id="rId3" Type="http://schemas.openxmlformats.org/officeDocument/2006/relationships/image" Target="../media/image19.png"/><Relationship Id="rId7" Type="http://schemas.openxmlformats.org/officeDocument/2006/relationships/image" Target="../media/image19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80.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81.png"/><Relationship Id="rId7" Type="http://schemas.openxmlformats.org/officeDocument/2006/relationships/image" Target="../media/image8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0.png"/><Relationship Id="rId10" Type="http://schemas.openxmlformats.org/officeDocument/2006/relationships/image" Target="../media/image10.png"/><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a:xfrm>
            <a:off x="294480" y="1264366"/>
            <a:ext cx="8620919" cy="1933575"/>
          </a:xfrm>
        </p:spPr>
        <p:txBody>
          <a:bodyPr/>
          <a:lstStyle/>
          <a:p>
            <a:pPr algn="r">
              <a:defRPr/>
            </a:pPr>
            <a:r>
              <a:rPr lang="en-US" sz="4000" dirty="0">
                <a:latin typeface="Comic Sans MS"/>
                <a:ea typeface="Comic Sans MS"/>
                <a:cs typeface="Comic Sans MS"/>
                <a:sym typeface="Comic Sans MS"/>
              </a:rPr>
              <a:t>Co-existence of LTE-U and Wi-Fi </a:t>
            </a:r>
            <a:br>
              <a:rPr lang="en-US" sz="4000" dirty="0">
                <a:latin typeface="Comic Sans MS"/>
                <a:ea typeface="Comic Sans MS"/>
                <a:cs typeface="Comic Sans MS"/>
                <a:sym typeface="Comic Sans MS"/>
              </a:rPr>
            </a:br>
            <a:r>
              <a:rPr lang="en-US" sz="4000" dirty="0">
                <a:latin typeface="Comic Sans MS"/>
                <a:ea typeface="Comic Sans MS"/>
                <a:cs typeface="Comic Sans MS"/>
                <a:sym typeface="Comic Sans MS"/>
              </a:rPr>
              <a:t>with Direct Communication</a:t>
            </a:r>
          </a:p>
        </p:txBody>
      </p:sp>
      <p:sp>
        <p:nvSpPr>
          <p:cNvPr id="6147" name="Rectangle 2"/>
          <p:cNvSpPr>
            <a:spLocks noGrp="1" noChangeArrowheads="1"/>
          </p:cNvSpPr>
          <p:nvPr>
            <p:ph type="subTitle" idx="4294967295"/>
          </p:nvPr>
        </p:nvSpPr>
        <p:spPr>
          <a:xfrm>
            <a:off x="799306" y="3827027"/>
            <a:ext cx="7543800" cy="1820862"/>
          </a:xfrm>
        </p:spPr>
        <p:txBody>
          <a:bodyPr lIns="90000" tIns="46800" rIns="90000" bIns="46800"/>
          <a:lstStyle/>
          <a:p>
            <a:pPr marL="0" indent="0" algn="r" eaLnBrk="1" hangingPunct="1">
              <a:lnSpc>
                <a:spcPct val="110000"/>
              </a:lnSpc>
              <a:spcBef>
                <a:spcPts val="600"/>
              </a:spcBef>
              <a:buFont typeface="Wingdings" panose="05000000000000000000"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zh-CN" sz="2400" dirty="0">
                <a:solidFill>
                  <a:schemeClr val="tx1"/>
                </a:solidFill>
                <a:latin typeface="Comic Sans MS" panose="030F0702030302020204" pitchFamily="66" charset="0"/>
                <a:ea typeface="宋体" panose="02010600030101010101" pitchFamily="2" charset="-122"/>
              </a:rPr>
              <a:t>Rajorshi Biswas and </a:t>
            </a:r>
            <a:r>
              <a:rPr lang="en-GB" altLang="zh-CN" sz="2400" dirty="0" err="1">
                <a:solidFill>
                  <a:srgbClr val="0070C0"/>
                </a:solidFill>
                <a:latin typeface="Comic Sans MS" panose="030F0702030302020204" pitchFamily="66" charset="0"/>
                <a:ea typeface="宋体" panose="02010600030101010101" pitchFamily="2" charset="-122"/>
              </a:rPr>
              <a:t>Jie</a:t>
            </a:r>
            <a:r>
              <a:rPr lang="en-GB" altLang="zh-CN" sz="2400" dirty="0">
                <a:solidFill>
                  <a:srgbClr val="0070C0"/>
                </a:solidFill>
                <a:latin typeface="Comic Sans MS" panose="030F0702030302020204" pitchFamily="66" charset="0"/>
                <a:ea typeface="宋体" panose="02010600030101010101" pitchFamily="2" charset="-122"/>
              </a:rPr>
              <a:t> Wu</a:t>
            </a:r>
          </a:p>
          <a:p>
            <a:pPr marL="0" indent="0" algn="r" eaLnBrk="1" hangingPunct="1">
              <a:lnSpc>
                <a:spcPct val="110000"/>
              </a:lnSpc>
              <a:spcBef>
                <a:spcPts val="600"/>
              </a:spcBef>
              <a:buFont typeface="Wingdings" panose="05000000000000000000"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zh-CN" sz="1800" dirty="0">
                <a:latin typeface="Comic Sans MS" panose="030F0702030302020204" pitchFamily="66" charset="0"/>
                <a:ea typeface="宋体" panose="02010600030101010101" pitchFamily="2" charset="-122"/>
              </a:rPr>
              <a:t>Dept. of Computer and Info. Sciences</a:t>
            </a:r>
          </a:p>
          <a:p>
            <a:pPr marL="0" indent="0" algn="r" eaLnBrk="1" hangingPunct="1">
              <a:lnSpc>
                <a:spcPct val="110000"/>
              </a:lnSpc>
              <a:spcBef>
                <a:spcPts val="600"/>
              </a:spcBef>
              <a:buFont typeface="Wingdings" panose="05000000000000000000"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zh-CN" sz="1800" dirty="0">
                <a:latin typeface="Comic Sans MS" panose="030F0702030302020204" pitchFamily="66" charset="0"/>
                <a:ea typeface="宋体" panose="02010600030101010101" pitchFamily="2" charset="-122"/>
              </a:rPr>
              <a:t>Temple University</a:t>
            </a:r>
          </a:p>
          <a:p>
            <a:pPr marL="0" indent="0" algn="r" eaLnBrk="1" hangingPunct="1">
              <a:lnSpc>
                <a:spcPct val="80000"/>
              </a:lnSpc>
              <a:spcBef>
                <a:spcPts val="600"/>
              </a:spcBef>
              <a:buFont typeface="Wingdings" panose="05000000000000000000"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zh-CN" altLang="en-GB" sz="2400" dirty="0">
              <a:latin typeface="Comic Sans MS" panose="030F0702030302020204" pitchFamily="66" charset="0"/>
              <a:ea typeface="宋体" panose="02010600030101010101" pitchFamily="2" charset="-122"/>
            </a:endParaRPr>
          </a:p>
        </p:txBody>
      </p:sp>
      <p:pic>
        <p:nvPicPr>
          <p:cNvPr id="6148" name="Picture 7" descr="TempleU.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4343400"/>
            <a:ext cx="1036638"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D6146C8-2F0F-4C2D-A2CF-642867AC255A}"/>
              </a:ext>
            </a:extLst>
          </p:cNvPr>
          <p:cNvPicPr>
            <a:picLocks noChangeAspect="1"/>
          </p:cNvPicPr>
          <p:nvPr/>
        </p:nvPicPr>
        <p:blipFill>
          <a:blip r:embed="rId3"/>
          <a:stretch>
            <a:fillRect/>
          </a:stretch>
        </p:blipFill>
        <p:spPr>
          <a:xfrm>
            <a:off x="204787" y="1905000"/>
            <a:ext cx="8734425" cy="3048000"/>
          </a:xfrm>
          <a:prstGeom prst="rect">
            <a:avLst/>
          </a:prstGeom>
        </p:spPr>
      </p:pic>
      <p:sp>
        <p:nvSpPr>
          <p:cNvPr id="14338" name="Title 1"/>
          <p:cNvSpPr>
            <a:spLocks noGrp="1"/>
          </p:cNvSpPr>
          <p:nvPr>
            <p:ph type="title"/>
          </p:nvPr>
        </p:nvSpPr>
        <p:spPr>
          <a:xfrm>
            <a:off x="304800" y="762213"/>
            <a:ext cx="8386762" cy="838058"/>
          </a:xfrm>
        </p:spPr>
        <p:txBody>
          <a:bodyPr/>
          <a:lstStyle/>
          <a:p>
            <a:pPr algn="ctr"/>
            <a:r>
              <a:rPr lang="en-US" altLang="en-US" sz="3600" dirty="0">
                <a:solidFill>
                  <a:schemeClr val="tx1"/>
                </a:solidFill>
                <a:latin typeface="Comic Sans MS" panose="030F0702030302020204" pitchFamily="66" charset="0"/>
              </a:rPr>
              <a:t>Simulation Results</a:t>
            </a:r>
          </a:p>
        </p:txBody>
      </p:sp>
      <p:sp>
        <p:nvSpPr>
          <p:cNvPr id="10243" name="Content Placeholder 2"/>
          <p:cNvSpPr>
            <a:spLocks noGrp="1"/>
          </p:cNvSpPr>
          <p:nvPr>
            <p:ph idx="1"/>
          </p:nvPr>
        </p:nvSpPr>
        <p:spPr>
          <a:xfrm>
            <a:off x="838200" y="5181601"/>
            <a:ext cx="8077200" cy="1295400"/>
          </a:xfrm>
        </p:spPr>
        <p:txBody>
          <a:bodyPr/>
          <a:lstStyle/>
          <a:p>
            <a:pPr marL="340995" indent="-340995"/>
            <a:r>
              <a:rPr lang="en-US" sz="1800" dirty="0">
                <a:solidFill>
                  <a:srgbClr val="00B050"/>
                </a:solidFill>
                <a:latin typeface="Comic Sans MS"/>
                <a:ea typeface="Comic Sans MS"/>
                <a:cs typeface="Comic Sans MS"/>
                <a:sym typeface="Comic Sans MS"/>
              </a:rPr>
              <a:t>0.5 duty cycle</a:t>
            </a:r>
            <a:r>
              <a:rPr lang="en-US" sz="1800" dirty="0">
                <a:solidFill>
                  <a:schemeClr val="tx1"/>
                </a:solidFill>
                <a:latin typeface="Comic Sans MS"/>
                <a:ea typeface="Comic Sans MS"/>
                <a:cs typeface="Comic Sans MS"/>
                <a:sym typeface="Comic Sans MS"/>
              </a:rPr>
              <a:t>: time </a:t>
            </a:r>
            <a:r>
              <a:rPr lang="en-US" sz="1800" dirty="0">
                <a:solidFill>
                  <a:srgbClr val="FF0000"/>
                </a:solidFill>
                <a:latin typeface="Comic Sans MS"/>
                <a:ea typeface="Comic Sans MS"/>
                <a:cs typeface="Comic Sans MS"/>
                <a:sym typeface="Comic Sans MS"/>
              </a:rPr>
              <a:t>fairness</a:t>
            </a:r>
            <a:r>
              <a:rPr lang="en-US" sz="1800" dirty="0">
                <a:solidFill>
                  <a:schemeClr val="tx1"/>
                </a:solidFill>
                <a:latin typeface="Comic Sans MS"/>
                <a:ea typeface="Comic Sans MS"/>
                <a:cs typeface="Comic Sans MS"/>
                <a:sym typeface="Comic Sans MS"/>
              </a:rPr>
              <a:t>, does not guarantee </a:t>
            </a:r>
            <a:r>
              <a:rPr lang="en-US" sz="1800" dirty="0">
                <a:solidFill>
                  <a:srgbClr val="FF0000"/>
                </a:solidFill>
                <a:latin typeface="Comic Sans MS"/>
                <a:ea typeface="Comic Sans MS"/>
                <a:cs typeface="Comic Sans MS"/>
                <a:sym typeface="Comic Sans MS"/>
              </a:rPr>
              <a:t>throughput fairness</a:t>
            </a:r>
            <a:r>
              <a:rPr lang="en-US" sz="1800" dirty="0">
                <a:solidFill>
                  <a:schemeClr val="tx1"/>
                </a:solidFill>
                <a:latin typeface="Comic Sans MS"/>
                <a:ea typeface="Comic Sans MS"/>
                <a:cs typeface="Comic Sans MS"/>
                <a:sym typeface="Comic Sans MS"/>
              </a:rPr>
              <a:t>.</a:t>
            </a:r>
            <a:endParaRPr lang="en-US"/>
          </a:p>
          <a:p>
            <a:pPr marL="340995" indent="-340995"/>
            <a:r>
              <a:rPr lang="en-US" sz="1800" dirty="0">
                <a:solidFill>
                  <a:schemeClr val="tx1"/>
                </a:solidFill>
                <a:latin typeface="Comic Sans MS"/>
                <a:ea typeface="Comic Sans MS"/>
                <a:cs typeface="Comic Sans MS"/>
                <a:sym typeface="Comic Sans MS"/>
              </a:rPr>
              <a:t>Throughput fairness is achieved, and efficiency is acceptable.</a:t>
            </a:r>
            <a:endParaRPr lang="en-US" sz="1800" dirty="0">
              <a:solidFill>
                <a:schemeClr val="tx1"/>
              </a:solidFill>
              <a:latin typeface="Comic Sans MS"/>
              <a:ea typeface="Comic Sans MS"/>
              <a:cs typeface="Comic Sans MS"/>
            </a:endParaRPr>
          </a:p>
          <a:p>
            <a:pPr lvl="2"/>
            <a:endParaRPr lang="en-US" sz="1800" dirty="0">
              <a:solidFill>
                <a:schemeClr val="tx1"/>
              </a:solidFill>
              <a:latin typeface="Comic Sans MS"/>
              <a:ea typeface="Comic Sans MS"/>
              <a:cs typeface="Comic Sans MS"/>
            </a:endParaRPr>
          </a:p>
        </p:txBody>
      </p:sp>
      <p:sp>
        <p:nvSpPr>
          <p:cNvPr id="2" name="TextBox 1">
            <a:extLst>
              <a:ext uri="{FF2B5EF4-FFF2-40B4-BE49-F238E27FC236}">
                <a16:creationId xmlns:a16="http://schemas.microsoft.com/office/drawing/2014/main" id="{BFF7F04F-BE9D-43F2-87B4-3824F1205290}"/>
              </a:ext>
            </a:extLst>
          </p:cNvPr>
          <p:cNvSpPr txBox="1"/>
          <p:nvPr/>
        </p:nvSpPr>
        <p:spPr>
          <a:xfrm>
            <a:off x="1632010" y="2780911"/>
            <a:ext cx="228600" cy="276999"/>
          </a:xfrm>
          <a:prstGeom prst="rect">
            <a:avLst/>
          </a:prstGeom>
          <a:noFill/>
        </p:spPr>
        <p:txBody>
          <a:bodyPr wrap="square" rtlCol="0">
            <a:spAutoFit/>
          </a:bodyPr>
          <a:lstStyle/>
          <a:p>
            <a:r>
              <a:rPr lang="en-US" sz="1200" dirty="0">
                <a:solidFill>
                  <a:schemeClr val="tx1"/>
                </a:solidFill>
              </a:rPr>
              <a:t>%</a:t>
            </a:r>
            <a:endParaRPr lang="en-US" sz="1400" dirty="0">
              <a:solidFill>
                <a:schemeClr val="tx1"/>
              </a:solidFill>
            </a:endParaRPr>
          </a:p>
        </p:txBody>
      </p:sp>
      <p:sp>
        <p:nvSpPr>
          <p:cNvPr id="6" name="TextBox 5">
            <a:extLst>
              <a:ext uri="{FF2B5EF4-FFF2-40B4-BE49-F238E27FC236}">
                <a16:creationId xmlns:a16="http://schemas.microsoft.com/office/drawing/2014/main" id="{9CF64141-6E57-47A4-81B7-B8CCD4672543}"/>
              </a:ext>
            </a:extLst>
          </p:cNvPr>
          <p:cNvSpPr txBox="1"/>
          <p:nvPr/>
        </p:nvSpPr>
        <p:spPr>
          <a:xfrm>
            <a:off x="5640071" y="2633107"/>
            <a:ext cx="228600" cy="276999"/>
          </a:xfrm>
          <a:prstGeom prst="rect">
            <a:avLst/>
          </a:prstGeom>
          <a:noFill/>
        </p:spPr>
        <p:txBody>
          <a:bodyPr wrap="square" rtlCol="0">
            <a:spAutoFit/>
          </a:bodyPr>
          <a:lstStyle/>
          <a:p>
            <a:r>
              <a:rPr lang="en-US" sz="1200" dirty="0">
                <a:solidFill>
                  <a:schemeClr val="tx1"/>
                </a:solidFill>
              </a:rPr>
              <a:t>%</a:t>
            </a:r>
            <a:endParaRPr lang="en-US" sz="1400" dirty="0">
              <a:solidFill>
                <a:schemeClr val="tx1"/>
              </a:solidFill>
            </a:endParaRPr>
          </a:p>
        </p:txBody>
      </p:sp>
      <p:cxnSp>
        <p:nvCxnSpPr>
          <p:cNvPr id="5" name="Straight Connector 4">
            <a:extLst>
              <a:ext uri="{FF2B5EF4-FFF2-40B4-BE49-F238E27FC236}">
                <a16:creationId xmlns:a16="http://schemas.microsoft.com/office/drawing/2014/main" id="{C43BFF9E-1F24-41C5-BCF8-4A4AA7A9D904}"/>
              </a:ext>
            </a:extLst>
          </p:cNvPr>
          <p:cNvCxnSpPr>
            <a:cxnSpLocks/>
          </p:cNvCxnSpPr>
          <p:nvPr/>
        </p:nvCxnSpPr>
        <p:spPr bwMode="auto">
          <a:xfrm flipH="1">
            <a:off x="914400" y="3567246"/>
            <a:ext cx="3048000" cy="0"/>
          </a:xfrm>
          <a:prstGeom prst="line">
            <a:avLst/>
          </a:prstGeom>
          <a:solidFill>
            <a:srgbClr val="00B8FF"/>
          </a:solidFill>
          <a:ln w="19050" cap="flat" cmpd="sng" algn="ctr">
            <a:solidFill>
              <a:schemeClr val="bg2">
                <a:lumMod val="75000"/>
              </a:schemeClr>
            </a:solidFill>
            <a:prstDash val="sysDash"/>
            <a:round/>
            <a:headEnd type="none" w="med" len="med"/>
            <a:tailEnd type="none" w="med" len="med"/>
          </a:ln>
          <a:effectLst/>
        </p:spPr>
      </p:cxn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A39F224-041D-4855-867E-A380D03896F9}"/>
                  </a:ext>
                </a:extLst>
              </p:cNvPr>
              <p:cNvSpPr txBox="1"/>
              <p:nvPr/>
            </p:nvSpPr>
            <p:spPr>
              <a:xfrm>
                <a:off x="3932882" y="3476680"/>
                <a:ext cx="591838" cy="230832"/>
              </a:xfrm>
              <a:prstGeom prst="rect">
                <a:avLst/>
              </a:prstGeom>
              <a:noFill/>
            </p:spPr>
            <p:txBody>
              <a:bodyPr wrap="square" rtlCol="0">
                <a:spAutoFit/>
              </a:bodyPr>
              <a:lstStyle/>
              <a:p>
                <a:r>
                  <a:rPr lang="en-US" sz="900" dirty="0">
                    <a:solidFill>
                      <a:schemeClr val="tx1"/>
                    </a:solidFill>
                  </a:rPr>
                  <a:t>40% </a:t>
                </a:r>
                <a14:m>
                  <m:oMath xmlns:m="http://schemas.openxmlformats.org/officeDocument/2006/math">
                    <m:r>
                      <m:rPr>
                        <m:sty m:val="p"/>
                      </m:rPr>
                      <a:rPr lang="en-US" sz="900" b="0" i="0" smtClean="0">
                        <a:solidFill>
                          <a:schemeClr val="tx1"/>
                        </a:solidFill>
                        <a:latin typeface="Cambria Math" panose="02040503050406030204" pitchFamily="18" charset="0"/>
                      </a:rPr>
                      <m:t>Δ</m:t>
                    </m:r>
                  </m:oMath>
                </a14:m>
                <a:endParaRPr lang="en-US" sz="900" dirty="0">
                  <a:solidFill>
                    <a:schemeClr val="tx1"/>
                  </a:solidFill>
                </a:endParaRPr>
              </a:p>
            </p:txBody>
          </p:sp>
        </mc:Choice>
        <mc:Fallback xmlns="">
          <p:sp>
            <p:nvSpPr>
              <p:cNvPr id="9" name="TextBox 8">
                <a:extLst>
                  <a:ext uri="{FF2B5EF4-FFF2-40B4-BE49-F238E27FC236}">
                    <a16:creationId xmlns:a16="http://schemas.microsoft.com/office/drawing/2014/main" id="{8A39F224-041D-4855-867E-A380D03896F9}"/>
                  </a:ext>
                </a:extLst>
              </p:cNvPr>
              <p:cNvSpPr txBox="1">
                <a:spLocks noRot="1" noChangeAspect="1" noMove="1" noResize="1" noEditPoints="1" noAdjustHandles="1" noChangeArrowheads="1" noChangeShapeType="1" noTextEdit="1"/>
              </p:cNvSpPr>
              <p:nvPr/>
            </p:nvSpPr>
            <p:spPr>
              <a:xfrm>
                <a:off x="3932882" y="3476680"/>
                <a:ext cx="591838" cy="230832"/>
              </a:xfrm>
              <a:prstGeom prst="rect">
                <a:avLst/>
              </a:prstGeom>
              <a:blipFill>
                <a:blip r:embed="rId4"/>
                <a:stretch>
                  <a:fillRect b="-10526"/>
                </a:stretch>
              </a:blipFill>
            </p:spPr>
            <p:txBody>
              <a:bodyPr/>
              <a:lstStyle/>
              <a:p>
                <a:r>
                  <a:rPr lang="en-US">
                    <a:noFill/>
                  </a:rPr>
                  <a:t> </a:t>
                </a:r>
              </a:p>
            </p:txBody>
          </p:sp>
        </mc:Fallback>
      </mc:AlternateContent>
      <p:cxnSp>
        <p:nvCxnSpPr>
          <p:cNvPr id="12" name="Straight Connector 11">
            <a:extLst>
              <a:ext uri="{FF2B5EF4-FFF2-40B4-BE49-F238E27FC236}">
                <a16:creationId xmlns:a16="http://schemas.microsoft.com/office/drawing/2014/main" id="{D08C279E-6D94-4DA9-ABDC-8CBA2C4FF37F}"/>
              </a:ext>
            </a:extLst>
          </p:cNvPr>
          <p:cNvCxnSpPr>
            <a:cxnSpLocks/>
          </p:cNvCxnSpPr>
          <p:nvPr/>
        </p:nvCxnSpPr>
        <p:spPr bwMode="auto">
          <a:xfrm>
            <a:off x="3275330" y="2209800"/>
            <a:ext cx="0" cy="1828800"/>
          </a:xfrm>
          <a:prstGeom prst="line">
            <a:avLst/>
          </a:prstGeom>
          <a:solidFill>
            <a:srgbClr val="00B8FF"/>
          </a:solidFill>
          <a:ln w="19050" cap="flat" cmpd="sng" algn="ctr">
            <a:solidFill>
              <a:schemeClr val="bg2">
                <a:lumMod val="75000"/>
              </a:schemeClr>
            </a:solidFill>
            <a:prstDash val="sysDash"/>
            <a:round/>
            <a:headEnd type="none" w="med" len="med"/>
            <a:tailEnd type="none" w="med" len="med"/>
          </a:ln>
          <a:effectLst/>
        </p:spPr>
      </p:cxnSp>
      <p:cxnSp>
        <p:nvCxnSpPr>
          <p:cNvPr id="16" name="Straight Connector 15">
            <a:extLst>
              <a:ext uri="{FF2B5EF4-FFF2-40B4-BE49-F238E27FC236}">
                <a16:creationId xmlns:a16="http://schemas.microsoft.com/office/drawing/2014/main" id="{C2BDFF81-76DB-4862-AB46-32F620784DAE}"/>
              </a:ext>
            </a:extLst>
          </p:cNvPr>
          <p:cNvCxnSpPr>
            <a:cxnSpLocks/>
          </p:cNvCxnSpPr>
          <p:nvPr/>
        </p:nvCxnSpPr>
        <p:spPr bwMode="auto">
          <a:xfrm>
            <a:off x="1943100" y="2209800"/>
            <a:ext cx="0" cy="1828800"/>
          </a:xfrm>
          <a:prstGeom prst="line">
            <a:avLst/>
          </a:prstGeom>
          <a:solidFill>
            <a:srgbClr val="00B8FF"/>
          </a:solidFill>
          <a:ln w="19050" cap="flat" cmpd="sng" algn="ctr">
            <a:solidFill>
              <a:schemeClr val="bg2">
                <a:lumMod val="75000"/>
              </a:schemeClr>
            </a:solidFill>
            <a:prstDash val="sysDash"/>
            <a:round/>
            <a:headEnd type="none" w="med" len="med"/>
            <a:tailEnd type="none" w="med" len="med"/>
          </a:ln>
          <a:effectLst/>
        </p:spPr>
      </p:cxnSp>
      <p:cxnSp>
        <p:nvCxnSpPr>
          <p:cNvPr id="20" name="Straight Connector 19">
            <a:extLst>
              <a:ext uri="{FF2B5EF4-FFF2-40B4-BE49-F238E27FC236}">
                <a16:creationId xmlns:a16="http://schemas.microsoft.com/office/drawing/2014/main" id="{E8AD5EC0-446B-4DBD-8E79-BFEFF333BA0D}"/>
              </a:ext>
            </a:extLst>
          </p:cNvPr>
          <p:cNvCxnSpPr>
            <a:cxnSpLocks/>
          </p:cNvCxnSpPr>
          <p:nvPr/>
        </p:nvCxnSpPr>
        <p:spPr bwMode="auto">
          <a:xfrm flipH="1">
            <a:off x="5257800" y="3566490"/>
            <a:ext cx="3048000" cy="0"/>
          </a:xfrm>
          <a:prstGeom prst="line">
            <a:avLst/>
          </a:prstGeom>
          <a:solidFill>
            <a:srgbClr val="00B8FF"/>
          </a:solidFill>
          <a:ln w="19050" cap="flat" cmpd="sng" algn="ctr">
            <a:solidFill>
              <a:schemeClr val="bg2">
                <a:lumMod val="75000"/>
              </a:schemeClr>
            </a:solidFill>
            <a:prstDash val="sysDash"/>
            <a:round/>
            <a:headEnd type="none" w="med" len="med"/>
            <a:tailEnd type="none" w="med" len="med"/>
          </a:ln>
          <a:effectLst/>
        </p:spPr>
      </p:cxnSp>
      <p:cxnSp>
        <p:nvCxnSpPr>
          <p:cNvPr id="21" name="Straight Connector 20">
            <a:extLst>
              <a:ext uri="{FF2B5EF4-FFF2-40B4-BE49-F238E27FC236}">
                <a16:creationId xmlns:a16="http://schemas.microsoft.com/office/drawing/2014/main" id="{85861D38-9053-4E0E-ABFC-1F5E6BE1BD8A}"/>
              </a:ext>
            </a:extLst>
          </p:cNvPr>
          <p:cNvCxnSpPr>
            <a:cxnSpLocks/>
          </p:cNvCxnSpPr>
          <p:nvPr/>
        </p:nvCxnSpPr>
        <p:spPr bwMode="auto">
          <a:xfrm>
            <a:off x="7543800" y="2209800"/>
            <a:ext cx="0" cy="1828800"/>
          </a:xfrm>
          <a:prstGeom prst="line">
            <a:avLst/>
          </a:prstGeom>
          <a:solidFill>
            <a:srgbClr val="00B8FF"/>
          </a:solidFill>
          <a:ln w="19050" cap="flat" cmpd="sng" algn="ctr">
            <a:solidFill>
              <a:schemeClr val="bg2">
                <a:lumMod val="75000"/>
              </a:schemeClr>
            </a:solidFill>
            <a:prstDash val="sysDash"/>
            <a:round/>
            <a:headEnd type="none" w="med" len="med"/>
            <a:tailEnd type="none" w="med" len="med"/>
          </a:ln>
          <a:effectLst/>
        </p:spPr>
      </p:cxnSp>
      <p:cxnSp>
        <p:nvCxnSpPr>
          <p:cNvPr id="22" name="Straight Connector 21">
            <a:extLst>
              <a:ext uri="{FF2B5EF4-FFF2-40B4-BE49-F238E27FC236}">
                <a16:creationId xmlns:a16="http://schemas.microsoft.com/office/drawing/2014/main" id="{5F4DA6C6-126B-4C3F-9143-71F2F4DB3E6D}"/>
              </a:ext>
            </a:extLst>
          </p:cNvPr>
          <p:cNvCxnSpPr>
            <a:cxnSpLocks/>
          </p:cNvCxnSpPr>
          <p:nvPr/>
        </p:nvCxnSpPr>
        <p:spPr bwMode="auto">
          <a:xfrm>
            <a:off x="6370320" y="2228849"/>
            <a:ext cx="0" cy="1828800"/>
          </a:xfrm>
          <a:prstGeom prst="line">
            <a:avLst/>
          </a:prstGeom>
          <a:solidFill>
            <a:srgbClr val="00B8FF"/>
          </a:solidFill>
          <a:ln w="19050" cap="flat" cmpd="sng" algn="ctr">
            <a:solidFill>
              <a:schemeClr val="bg2">
                <a:lumMod val="75000"/>
              </a:schemeClr>
            </a:solidFill>
            <a:prstDash val="sysDash"/>
            <a:round/>
            <a:headEnd type="none" w="med" len="med"/>
            <a:tailEnd type="none" w="med" len="med"/>
          </a:ln>
          <a:effectLst/>
        </p:spPr>
      </p:cxn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2FAB1894-A00D-4477-BBF7-8C436F60E59B}"/>
                  </a:ext>
                </a:extLst>
              </p:cNvPr>
              <p:cNvSpPr txBox="1"/>
              <p:nvPr/>
            </p:nvSpPr>
            <p:spPr>
              <a:xfrm>
                <a:off x="8282940" y="3480108"/>
                <a:ext cx="529084" cy="230832"/>
              </a:xfrm>
              <a:prstGeom prst="rect">
                <a:avLst/>
              </a:prstGeom>
              <a:noFill/>
            </p:spPr>
            <p:txBody>
              <a:bodyPr wrap="square" rtlCol="0">
                <a:spAutoFit/>
              </a:bodyPr>
              <a:lstStyle/>
              <a:p>
                <a:r>
                  <a:rPr lang="en-US" sz="900" dirty="0">
                    <a:solidFill>
                      <a:schemeClr val="tx1"/>
                    </a:solidFill>
                  </a:rPr>
                  <a:t>40% </a:t>
                </a:r>
                <a14:m>
                  <m:oMath xmlns:m="http://schemas.openxmlformats.org/officeDocument/2006/math">
                    <m:r>
                      <m:rPr>
                        <m:sty m:val="p"/>
                      </m:rPr>
                      <a:rPr lang="en-US" sz="900" b="0" i="0" smtClean="0">
                        <a:solidFill>
                          <a:schemeClr val="tx1"/>
                        </a:solidFill>
                        <a:latin typeface="Cambria Math" panose="02040503050406030204" pitchFamily="18" charset="0"/>
                      </a:rPr>
                      <m:t>Δ</m:t>
                    </m:r>
                  </m:oMath>
                </a14:m>
                <a:endParaRPr lang="en-US" sz="900" dirty="0">
                  <a:solidFill>
                    <a:schemeClr val="tx1"/>
                  </a:solidFill>
                </a:endParaRPr>
              </a:p>
            </p:txBody>
          </p:sp>
        </mc:Choice>
        <mc:Fallback xmlns="">
          <p:sp>
            <p:nvSpPr>
              <p:cNvPr id="23" name="TextBox 22">
                <a:extLst>
                  <a:ext uri="{FF2B5EF4-FFF2-40B4-BE49-F238E27FC236}">
                    <a16:creationId xmlns:a16="http://schemas.microsoft.com/office/drawing/2014/main" id="{2FAB1894-A00D-4477-BBF7-8C436F60E59B}"/>
                  </a:ext>
                </a:extLst>
              </p:cNvPr>
              <p:cNvSpPr txBox="1">
                <a:spLocks noRot="1" noChangeAspect="1" noMove="1" noResize="1" noEditPoints="1" noAdjustHandles="1" noChangeArrowheads="1" noChangeShapeType="1" noTextEdit="1"/>
              </p:cNvSpPr>
              <p:nvPr/>
            </p:nvSpPr>
            <p:spPr>
              <a:xfrm>
                <a:off x="8282940" y="3480108"/>
                <a:ext cx="529084" cy="230832"/>
              </a:xfrm>
              <a:prstGeom prst="rect">
                <a:avLst/>
              </a:prstGeom>
              <a:blipFill>
                <a:blip r:embed="rId5"/>
                <a:stretch>
                  <a:fillRect b="-7895"/>
                </a:stretch>
              </a:blipFill>
            </p:spPr>
            <p:txBody>
              <a:bodyPr/>
              <a:lstStyle/>
              <a:p>
                <a:r>
                  <a:rPr lang="en-US">
                    <a:noFill/>
                  </a:rPr>
                  <a:t> </a:t>
                </a:r>
              </a:p>
            </p:txBody>
          </p:sp>
        </mc:Fallback>
      </mc:AlternateContent>
      <p:sp>
        <p:nvSpPr>
          <p:cNvPr id="17" name="Isosceles Triangle 16">
            <a:extLst>
              <a:ext uri="{FF2B5EF4-FFF2-40B4-BE49-F238E27FC236}">
                <a16:creationId xmlns:a16="http://schemas.microsoft.com/office/drawing/2014/main" id="{D940FBCA-EE91-4EDA-B236-D2AC70D04A8D}"/>
              </a:ext>
            </a:extLst>
          </p:cNvPr>
          <p:cNvSpPr/>
          <p:nvPr/>
        </p:nvSpPr>
        <p:spPr bwMode="auto">
          <a:xfrm>
            <a:off x="2781300" y="4057650"/>
            <a:ext cx="72679" cy="68625"/>
          </a:xfrm>
          <a:prstGeom prst="triangl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Arial" charset="0"/>
              <a:buNone/>
              <a:tabLst/>
            </a:pPr>
            <a:endParaRPr kumimoji="0" lang="en-US" sz="1800" b="0" i="0" u="none" strike="noStrike" cap="none" normalizeH="0" baseline="0">
              <a:ln>
                <a:noFill/>
              </a:ln>
              <a:solidFill>
                <a:schemeClr val="bg1"/>
              </a:solidFill>
              <a:effectLst/>
              <a:latin typeface="Arial" charset="0"/>
            </a:endParaRPr>
          </a:p>
        </p:txBody>
      </p:sp>
      <p:sp>
        <p:nvSpPr>
          <p:cNvPr id="18" name="Isosceles Triangle 17">
            <a:extLst>
              <a:ext uri="{FF2B5EF4-FFF2-40B4-BE49-F238E27FC236}">
                <a16:creationId xmlns:a16="http://schemas.microsoft.com/office/drawing/2014/main" id="{55757973-1BB6-4511-8221-2B3EE3BAD662}"/>
              </a:ext>
            </a:extLst>
          </p:cNvPr>
          <p:cNvSpPr/>
          <p:nvPr/>
        </p:nvSpPr>
        <p:spPr bwMode="auto">
          <a:xfrm>
            <a:off x="2365721" y="4057649"/>
            <a:ext cx="72679" cy="68625"/>
          </a:xfrm>
          <a:prstGeom prst="triangl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Arial" charset="0"/>
              <a:buNone/>
              <a:tabLst/>
            </a:pPr>
            <a:endParaRPr kumimoji="0" lang="en-US" sz="1800" b="0" i="0" u="none" strike="noStrike" cap="none" normalizeH="0" baseline="0">
              <a:ln>
                <a:noFill/>
              </a:ln>
              <a:solidFill>
                <a:schemeClr val="bg1"/>
              </a:solidFill>
              <a:effectLst/>
              <a:latin typeface="Arial" charset="0"/>
            </a:endParaRPr>
          </a:p>
        </p:txBody>
      </p:sp>
      <p:sp>
        <p:nvSpPr>
          <p:cNvPr id="19" name="Isosceles Triangle 18">
            <a:extLst>
              <a:ext uri="{FF2B5EF4-FFF2-40B4-BE49-F238E27FC236}">
                <a16:creationId xmlns:a16="http://schemas.microsoft.com/office/drawing/2014/main" id="{D68DFA57-6B12-4407-89C3-70CCE3FFDB44}"/>
              </a:ext>
            </a:extLst>
          </p:cNvPr>
          <p:cNvSpPr/>
          <p:nvPr/>
        </p:nvSpPr>
        <p:spPr bwMode="auto">
          <a:xfrm>
            <a:off x="7166424" y="4038601"/>
            <a:ext cx="72679" cy="68625"/>
          </a:xfrm>
          <a:prstGeom prst="triangl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Arial" charset="0"/>
              <a:buNone/>
              <a:tabLst/>
            </a:pPr>
            <a:endParaRPr kumimoji="0" lang="en-US" sz="1800" b="0" i="0" u="none" strike="noStrike" cap="none" normalizeH="0" baseline="0">
              <a:ln>
                <a:noFill/>
              </a:ln>
              <a:solidFill>
                <a:schemeClr val="bg1"/>
              </a:solidFill>
              <a:effectLst/>
              <a:latin typeface="Arial" charset="0"/>
            </a:endParaRPr>
          </a:p>
        </p:txBody>
      </p:sp>
      <p:sp>
        <p:nvSpPr>
          <p:cNvPr id="24" name="Isosceles Triangle 23">
            <a:extLst>
              <a:ext uri="{FF2B5EF4-FFF2-40B4-BE49-F238E27FC236}">
                <a16:creationId xmlns:a16="http://schemas.microsoft.com/office/drawing/2014/main" id="{27DD0DE0-41CE-48A0-9234-3E588F0FB437}"/>
              </a:ext>
            </a:extLst>
          </p:cNvPr>
          <p:cNvSpPr/>
          <p:nvPr/>
        </p:nvSpPr>
        <p:spPr bwMode="auto">
          <a:xfrm>
            <a:off x="6753225" y="4038600"/>
            <a:ext cx="72679" cy="68625"/>
          </a:xfrm>
          <a:prstGeom prst="triangl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Arial" charset="0"/>
              <a:buNone/>
              <a:tabLst/>
            </a:pPr>
            <a:endParaRPr kumimoji="0" lang="en-US" sz="1800" b="0" i="0" u="none" strike="noStrike" cap="none" normalizeH="0" baseline="0">
              <a:ln>
                <a:noFill/>
              </a:ln>
              <a:solidFill>
                <a:schemeClr val="bg1"/>
              </a:solidFill>
              <a:effectLst/>
              <a:latin typeface="Arial" charset="0"/>
            </a:endParaRPr>
          </a:p>
        </p:txBody>
      </p:sp>
    </p:spTree>
    <p:extLst>
      <p:ext uri="{BB962C8B-B14F-4D97-AF65-F5344CB8AC3E}">
        <p14:creationId xmlns:p14="http://schemas.microsoft.com/office/powerpoint/2010/main" val="2160976493"/>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04800" y="762213"/>
            <a:ext cx="8386762" cy="838058"/>
          </a:xfrm>
        </p:spPr>
        <p:txBody>
          <a:bodyPr/>
          <a:lstStyle/>
          <a:p>
            <a:pPr algn="ctr"/>
            <a:r>
              <a:rPr lang="en-US" altLang="en-US" sz="3600" dirty="0">
                <a:latin typeface="Comic Sans MS" panose="030F0702030302020204" pitchFamily="66" charset="0"/>
              </a:rPr>
              <a:t>Simulation Results (simple)</a:t>
            </a:r>
          </a:p>
        </p:txBody>
      </p:sp>
      <p:sp>
        <p:nvSpPr>
          <p:cNvPr id="10243" name="Content Placeholder 2"/>
          <p:cNvSpPr>
            <a:spLocks noGrp="1"/>
          </p:cNvSpPr>
          <p:nvPr>
            <p:ph idx="1"/>
          </p:nvPr>
        </p:nvSpPr>
        <p:spPr>
          <a:xfrm>
            <a:off x="838200" y="5410199"/>
            <a:ext cx="7853362" cy="1066801"/>
          </a:xfrm>
        </p:spPr>
        <p:txBody>
          <a:bodyPr/>
          <a:lstStyle/>
          <a:p>
            <a:pPr lvl="1"/>
            <a:r>
              <a:rPr lang="en-US" sz="1800" dirty="0">
                <a:solidFill>
                  <a:schemeClr val="tx1"/>
                </a:solidFill>
                <a:latin typeface="Comic Sans MS"/>
                <a:ea typeface="Comic Sans MS"/>
                <a:cs typeface="Comic Sans MS"/>
                <a:sym typeface="Comic Sans MS"/>
              </a:rPr>
              <a:t>High fairness and throughput achieved in LTE-U direct comm.</a:t>
            </a:r>
          </a:p>
        </p:txBody>
      </p:sp>
      <p:pic>
        <p:nvPicPr>
          <p:cNvPr id="2" name="Picture 1">
            <a:extLst>
              <a:ext uri="{FF2B5EF4-FFF2-40B4-BE49-F238E27FC236}">
                <a16:creationId xmlns:a16="http://schemas.microsoft.com/office/drawing/2014/main" id="{C1397A53-C71D-4D56-A596-8EBCB9E7FD87}"/>
              </a:ext>
            </a:extLst>
          </p:cNvPr>
          <p:cNvPicPr>
            <a:picLocks noChangeAspect="1"/>
          </p:cNvPicPr>
          <p:nvPr/>
        </p:nvPicPr>
        <p:blipFill>
          <a:blip r:embed="rId3"/>
          <a:stretch>
            <a:fillRect/>
          </a:stretch>
        </p:blipFill>
        <p:spPr>
          <a:xfrm>
            <a:off x="720173" y="2077375"/>
            <a:ext cx="3835551" cy="2966159"/>
          </a:xfrm>
          <a:prstGeom prst="rect">
            <a:avLst/>
          </a:prstGeom>
        </p:spPr>
      </p:pic>
      <p:pic>
        <p:nvPicPr>
          <p:cNvPr id="4" name="Picture 3">
            <a:extLst>
              <a:ext uri="{FF2B5EF4-FFF2-40B4-BE49-F238E27FC236}">
                <a16:creationId xmlns:a16="http://schemas.microsoft.com/office/drawing/2014/main" id="{42C38367-55F2-4371-BA55-B857E9A36E29}"/>
              </a:ext>
            </a:extLst>
          </p:cNvPr>
          <p:cNvPicPr>
            <a:picLocks noChangeAspect="1"/>
          </p:cNvPicPr>
          <p:nvPr/>
        </p:nvPicPr>
        <p:blipFill>
          <a:blip r:embed="rId4"/>
          <a:stretch>
            <a:fillRect/>
          </a:stretch>
        </p:blipFill>
        <p:spPr>
          <a:xfrm>
            <a:off x="4701049" y="2077375"/>
            <a:ext cx="3975717" cy="3010039"/>
          </a:xfrm>
          <a:prstGeom prst="rect">
            <a:avLst/>
          </a:prstGeom>
        </p:spPr>
      </p:pic>
      <p:sp>
        <p:nvSpPr>
          <p:cNvPr id="6" name="TextBox 5">
            <a:extLst>
              <a:ext uri="{FF2B5EF4-FFF2-40B4-BE49-F238E27FC236}">
                <a16:creationId xmlns:a16="http://schemas.microsoft.com/office/drawing/2014/main" id="{2150AB85-79D7-4D7D-A496-60C9A03F040C}"/>
              </a:ext>
            </a:extLst>
          </p:cNvPr>
          <p:cNvSpPr txBox="1"/>
          <p:nvPr/>
        </p:nvSpPr>
        <p:spPr>
          <a:xfrm>
            <a:off x="7010400" y="4437876"/>
            <a:ext cx="471488" cy="276999"/>
          </a:xfrm>
          <a:prstGeom prst="rect">
            <a:avLst/>
          </a:prstGeom>
          <a:noFill/>
        </p:spPr>
        <p:txBody>
          <a:bodyPr wrap="square" rtlCol="0">
            <a:spAutoFit/>
          </a:bodyPr>
          <a:lstStyle/>
          <a:p>
            <a:r>
              <a:rPr lang="en-US" sz="1200" dirty="0">
                <a:solidFill>
                  <a:schemeClr val="tx1"/>
                </a:solidFill>
                <a:latin typeface="Comic Sans MS" panose="030F0702030302020204" pitchFamily="66" charset="0"/>
              </a:rPr>
              <a:t>(s)</a:t>
            </a:r>
          </a:p>
        </p:txBody>
      </p:sp>
      <p:sp>
        <p:nvSpPr>
          <p:cNvPr id="7" name="TextBox 6">
            <a:extLst>
              <a:ext uri="{FF2B5EF4-FFF2-40B4-BE49-F238E27FC236}">
                <a16:creationId xmlns:a16="http://schemas.microsoft.com/office/drawing/2014/main" id="{1E965359-B85F-4BD6-8FC8-EE2429D0045B}"/>
              </a:ext>
            </a:extLst>
          </p:cNvPr>
          <p:cNvSpPr txBox="1"/>
          <p:nvPr/>
        </p:nvSpPr>
        <p:spPr>
          <a:xfrm>
            <a:off x="2895600" y="4466451"/>
            <a:ext cx="471488" cy="276999"/>
          </a:xfrm>
          <a:prstGeom prst="rect">
            <a:avLst/>
          </a:prstGeom>
          <a:noFill/>
        </p:spPr>
        <p:txBody>
          <a:bodyPr wrap="square" rtlCol="0">
            <a:spAutoFit/>
          </a:bodyPr>
          <a:lstStyle/>
          <a:p>
            <a:r>
              <a:rPr lang="en-US" sz="1200" dirty="0">
                <a:solidFill>
                  <a:schemeClr val="tx1"/>
                </a:solidFill>
                <a:latin typeface="Comic Sans MS" panose="030F0702030302020204" pitchFamily="66" charset="0"/>
              </a:rPr>
              <a:t>(s)</a:t>
            </a:r>
          </a:p>
        </p:txBody>
      </p:sp>
    </p:spTree>
    <p:extLst>
      <p:ext uri="{BB962C8B-B14F-4D97-AF65-F5344CB8AC3E}">
        <p14:creationId xmlns:p14="http://schemas.microsoft.com/office/powerpoint/2010/main" val="2127992332"/>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04800" y="762213"/>
            <a:ext cx="8386762" cy="838058"/>
          </a:xfrm>
        </p:spPr>
        <p:txBody>
          <a:bodyPr/>
          <a:lstStyle/>
          <a:p>
            <a:pPr algn="ctr"/>
            <a:r>
              <a:rPr lang="en-US" altLang="en-US" sz="3600" dirty="0">
                <a:latin typeface="Comic Sans MS" panose="030F0702030302020204" pitchFamily="66" charset="0"/>
              </a:rPr>
              <a:t>Simulation Results (complex)</a:t>
            </a:r>
          </a:p>
        </p:txBody>
      </p:sp>
      <p:sp>
        <p:nvSpPr>
          <p:cNvPr id="10243" name="Content Placeholder 2"/>
          <p:cNvSpPr>
            <a:spLocks noGrp="1"/>
          </p:cNvSpPr>
          <p:nvPr>
            <p:ph idx="1"/>
          </p:nvPr>
        </p:nvSpPr>
        <p:spPr>
          <a:xfrm>
            <a:off x="838200" y="5410199"/>
            <a:ext cx="7853362" cy="1066801"/>
          </a:xfrm>
        </p:spPr>
        <p:txBody>
          <a:bodyPr/>
          <a:lstStyle/>
          <a:p>
            <a:pPr lvl="1"/>
            <a:r>
              <a:rPr lang="en-US" sz="1800" dirty="0">
                <a:solidFill>
                  <a:schemeClr val="tx1"/>
                </a:solidFill>
                <a:latin typeface="Comic Sans MS"/>
                <a:ea typeface="Comic Sans MS"/>
                <a:cs typeface="Comic Sans MS"/>
                <a:sym typeface="Comic Sans MS"/>
              </a:rPr>
              <a:t>High fairness and throughput achieved in LTE-U direct comm.</a:t>
            </a:r>
          </a:p>
        </p:txBody>
      </p:sp>
      <p:pic>
        <p:nvPicPr>
          <p:cNvPr id="3" name="Picture 2">
            <a:extLst>
              <a:ext uri="{FF2B5EF4-FFF2-40B4-BE49-F238E27FC236}">
                <a16:creationId xmlns:a16="http://schemas.microsoft.com/office/drawing/2014/main" id="{8281313F-0719-4B12-A814-394D3A383050}"/>
              </a:ext>
            </a:extLst>
          </p:cNvPr>
          <p:cNvPicPr>
            <a:picLocks noChangeAspect="1"/>
          </p:cNvPicPr>
          <p:nvPr/>
        </p:nvPicPr>
        <p:blipFill>
          <a:blip r:embed="rId3"/>
          <a:stretch>
            <a:fillRect/>
          </a:stretch>
        </p:blipFill>
        <p:spPr>
          <a:xfrm>
            <a:off x="909637" y="2109822"/>
            <a:ext cx="7324725" cy="2790825"/>
          </a:xfrm>
          <a:prstGeom prst="rect">
            <a:avLst/>
          </a:prstGeom>
        </p:spPr>
      </p:pic>
      <p:sp>
        <p:nvSpPr>
          <p:cNvPr id="5" name="TextBox 4">
            <a:extLst>
              <a:ext uri="{FF2B5EF4-FFF2-40B4-BE49-F238E27FC236}">
                <a16:creationId xmlns:a16="http://schemas.microsoft.com/office/drawing/2014/main" id="{9E9ACCB3-9E64-4F2E-8B9F-E009A4276310}"/>
              </a:ext>
            </a:extLst>
          </p:cNvPr>
          <p:cNvSpPr txBox="1"/>
          <p:nvPr/>
        </p:nvSpPr>
        <p:spPr>
          <a:xfrm>
            <a:off x="2895600" y="4305300"/>
            <a:ext cx="471488" cy="276999"/>
          </a:xfrm>
          <a:prstGeom prst="rect">
            <a:avLst/>
          </a:prstGeom>
          <a:noFill/>
        </p:spPr>
        <p:txBody>
          <a:bodyPr wrap="square" rtlCol="0">
            <a:spAutoFit/>
          </a:bodyPr>
          <a:lstStyle/>
          <a:p>
            <a:r>
              <a:rPr lang="en-US" sz="1200" dirty="0">
                <a:solidFill>
                  <a:schemeClr val="tx1"/>
                </a:solidFill>
                <a:latin typeface="Comic Sans MS" panose="030F0702030302020204" pitchFamily="66" charset="0"/>
              </a:rPr>
              <a:t>(s)</a:t>
            </a:r>
          </a:p>
        </p:txBody>
      </p:sp>
      <p:sp>
        <p:nvSpPr>
          <p:cNvPr id="6" name="TextBox 5">
            <a:extLst>
              <a:ext uri="{FF2B5EF4-FFF2-40B4-BE49-F238E27FC236}">
                <a16:creationId xmlns:a16="http://schemas.microsoft.com/office/drawing/2014/main" id="{FFB76859-2944-490D-B7D4-F5864308E867}"/>
              </a:ext>
            </a:extLst>
          </p:cNvPr>
          <p:cNvSpPr txBox="1"/>
          <p:nvPr/>
        </p:nvSpPr>
        <p:spPr>
          <a:xfrm>
            <a:off x="6629400" y="4304526"/>
            <a:ext cx="471488" cy="276999"/>
          </a:xfrm>
          <a:prstGeom prst="rect">
            <a:avLst/>
          </a:prstGeom>
          <a:noFill/>
        </p:spPr>
        <p:txBody>
          <a:bodyPr wrap="square" rtlCol="0">
            <a:spAutoFit/>
          </a:bodyPr>
          <a:lstStyle/>
          <a:p>
            <a:r>
              <a:rPr lang="en-US" sz="1200" dirty="0">
                <a:solidFill>
                  <a:schemeClr val="tx1"/>
                </a:solidFill>
                <a:latin typeface="Comic Sans MS" panose="030F0702030302020204" pitchFamily="66" charset="0"/>
              </a:rPr>
              <a:t>(s)</a:t>
            </a:r>
          </a:p>
        </p:txBody>
      </p:sp>
    </p:spTree>
    <p:extLst>
      <p:ext uri="{BB962C8B-B14F-4D97-AF65-F5344CB8AC3E}">
        <p14:creationId xmlns:p14="http://schemas.microsoft.com/office/powerpoint/2010/main" val="3395570809"/>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04800" y="762212"/>
            <a:ext cx="8386762" cy="914775"/>
          </a:xfrm>
        </p:spPr>
        <p:txBody>
          <a:bodyPr/>
          <a:lstStyle/>
          <a:p>
            <a:pPr algn="ctr"/>
            <a:r>
              <a:rPr lang="en-US" altLang="en-US" sz="3600" dirty="0">
                <a:latin typeface="Comic Sans MS" panose="030F0702030302020204" pitchFamily="66" charset="0"/>
              </a:rPr>
              <a:t>Simulation Results: Effect of Communication Delay</a:t>
            </a:r>
          </a:p>
        </p:txBody>
      </p:sp>
      <p:sp>
        <p:nvSpPr>
          <p:cNvPr id="10243" name="Content Placeholder 2"/>
          <p:cNvSpPr>
            <a:spLocks noGrp="1"/>
          </p:cNvSpPr>
          <p:nvPr>
            <p:ph idx="1"/>
          </p:nvPr>
        </p:nvSpPr>
        <p:spPr>
          <a:xfrm>
            <a:off x="645319" y="6293774"/>
            <a:ext cx="7853362" cy="455187"/>
          </a:xfrm>
        </p:spPr>
        <p:txBody>
          <a:bodyPr/>
          <a:lstStyle/>
          <a:p>
            <a:pPr lvl="1"/>
            <a:r>
              <a:rPr lang="en-US" sz="1600" dirty="0">
                <a:solidFill>
                  <a:schemeClr val="tx1"/>
                </a:solidFill>
                <a:latin typeface="Comic Sans MS"/>
                <a:ea typeface="Comic Sans MS"/>
                <a:cs typeface="Comic Sans MS"/>
                <a:sym typeface="Comic Sans MS"/>
              </a:rPr>
              <a:t>Higher delay of communication-&gt; Higher deviation from ideal scenario</a:t>
            </a:r>
          </a:p>
          <a:p>
            <a:pPr lvl="1"/>
            <a:endParaRPr lang="en-US" sz="1600" dirty="0">
              <a:solidFill>
                <a:schemeClr val="tx1"/>
              </a:solidFill>
              <a:latin typeface="Comic Sans MS"/>
              <a:ea typeface="Comic Sans MS"/>
              <a:cs typeface="Comic Sans MS"/>
              <a:sym typeface="Comic Sans MS"/>
            </a:endParaRPr>
          </a:p>
        </p:txBody>
      </p:sp>
      <p:pic>
        <p:nvPicPr>
          <p:cNvPr id="4" name="Picture 3">
            <a:extLst>
              <a:ext uri="{FF2B5EF4-FFF2-40B4-BE49-F238E27FC236}">
                <a16:creationId xmlns:a16="http://schemas.microsoft.com/office/drawing/2014/main" id="{AD63F287-ECBB-4720-AD41-4A83502BCAE1}"/>
              </a:ext>
            </a:extLst>
          </p:cNvPr>
          <p:cNvPicPr>
            <a:picLocks noChangeAspect="1"/>
          </p:cNvPicPr>
          <p:nvPr/>
        </p:nvPicPr>
        <p:blipFill>
          <a:blip r:embed="rId3"/>
          <a:stretch>
            <a:fillRect/>
          </a:stretch>
        </p:blipFill>
        <p:spPr>
          <a:xfrm>
            <a:off x="3429000" y="1715087"/>
            <a:ext cx="5014913" cy="3733211"/>
          </a:xfrm>
          <a:prstGeom prst="rect">
            <a:avLst/>
          </a:prstGeom>
        </p:spPr>
      </p:pic>
      <p:pic>
        <p:nvPicPr>
          <p:cNvPr id="6" name="Picture 5">
            <a:extLst>
              <a:ext uri="{FF2B5EF4-FFF2-40B4-BE49-F238E27FC236}">
                <a16:creationId xmlns:a16="http://schemas.microsoft.com/office/drawing/2014/main" id="{D78498A6-D3D7-4603-A88F-1A0623427A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52261" y="2750057"/>
            <a:ext cx="679872" cy="730902"/>
          </a:xfrm>
          <a:prstGeom prst="rect">
            <a:avLst/>
          </a:prstGeom>
        </p:spPr>
      </p:pic>
      <p:pic>
        <p:nvPicPr>
          <p:cNvPr id="7" name="Picture 6">
            <a:extLst>
              <a:ext uri="{FF2B5EF4-FFF2-40B4-BE49-F238E27FC236}">
                <a16:creationId xmlns:a16="http://schemas.microsoft.com/office/drawing/2014/main" id="{DB45DDFA-3AD3-45B6-8D79-F33349E302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4719" y="2750058"/>
            <a:ext cx="679871" cy="730901"/>
          </a:xfrm>
          <a:prstGeom prst="rect">
            <a:avLst/>
          </a:prstGeom>
        </p:spPr>
      </p:pic>
      <p:cxnSp>
        <p:nvCxnSpPr>
          <p:cNvPr id="8" name="Straight Arrow Connector 7">
            <a:extLst>
              <a:ext uri="{FF2B5EF4-FFF2-40B4-BE49-F238E27FC236}">
                <a16:creationId xmlns:a16="http://schemas.microsoft.com/office/drawing/2014/main" id="{36316F5C-B70E-4E5E-B49D-409DDE630D1F}"/>
              </a:ext>
            </a:extLst>
          </p:cNvPr>
          <p:cNvCxnSpPr>
            <a:cxnSpLocks/>
            <a:stCxn id="6" idx="1"/>
            <a:endCxn id="7" idx="3"/>
          </p:cNvCxnSpPr>
          <p:nvPr/>
        </p:nvCxnSpPr>
        <p:spPr bwMode="auto">
          <a:xfrm flipH="1">
            <a:off x="994590" y="3115508"/>
            <a:ext cx="1357671" cy="1"/>
          </a:xfrm>
          <a:prstGeom prst="straightConnector1">
            <a:avLst/>
          </a:prstGeom>
          <a:solidFill>
            <a:srgbClr val="00B8FF"/>
          </a:solidFill>
          <a:ln w="38100" cap="flat" cmpd="sng" algn="ctr">
            <a:solidFill>
              <a:schemeClr val="tx1"/>
            </a:solidFill>
            <a:prstDash val="solid"/>
            <a:round/>
            <a:headEnd type="none" w="med" len="med"/>
            <a:tailEnd type="triangle"/>
          </a:ln>
          <a:effectLst/>
        </p:spPr>
      </p:cxnSp>
      <p:sp>
        <p:nvSpPr>
          <p:cNvPr id="10" name="TextBox 9">
            <a:extLst>
              <a:ext uri="{FF2B5EF4-FFF2-40B4-BE49-F238E27FC236}">
                <a16:creationId xmlns:a16="http://schemas.microsoft.com/office/drawing/2014/main" id="{AB3F6133-44DB-496E-933D-323B9B91C725}"/>
              </a:ext>
            </a:extLst>
          </p:cNvPr>
          <p:cNvSpPr txBox="1"/>
          <p:nvPr/>
        </p:nvSpPr>
        <p:spPr>
          <a:xfrm>
            <a:off x="314719" y="3553647"/>
            <a:ext cx="745435" cy="253916"/>
          </a:xfrm>
          <a:prstGeom prst="rect">
            <a:avLst/>
          </a:prstGeom>
          <a:noFill/>
        </p:spPr>
        <p:txBody>
          <a:bodyPr wrap="square" rtlCol="0">
            <a:spAutoFit/>
          </a:bodyPr>
          <a:lstStyle/>
          <a:p>
            <a:r>
              <a:rPr lang="en-US" sz="1050" dirty="0">
                <a:solidFill>
                  <a:schemeClr val="tx1"/>
                </a:solidFill>
                <a:latin typeface="Comic Sans MS" panose="030F0702030302020204" pitchFamily="66" charset="0"/>
              </a:rPr>
              <a:t>LTE </a:t>
            </a:r>
            <a:r>
              <a:rPr lang="en-US" sz="1050" dirty="0" err="1">
                <a:solidFill>
                  <a:schemeClr val="tx1"/>
                </a:solidFill>
                <a:latin typeface="Comic Sans MS" panose="030F0702030302020204" pitchFamily="66" charset="0"/>
              </a:rPr>
              <a:t>eNB</a:t>
            </a:r>
            <a:endParaRPr lang="en-US" sz="1050" dirty="0">
              <a:solidFill>
                <a:schemeClr val="tx1"/>
              </a:solidFill>
              <a:latin typeface="Comic Sans MS" panose="030F0702030302020204" pitchFamily="66" charset="0"/>
            </a:endParaRPr>
          </a:p>
        </p:txBody>
      </p:sp>
      <p:sp>
        <p:nvSpPr>
          <p:cNvPr id="11" name="TextBox 10">
            <a:extLst>
              <a:ext uri="{FF2B5EF4-FFF2-40B4-BE49-F238E27FC236}">
                <a16:creationId xmlns:a16="http://schemas.microsoft.com/office/drawing/2014/main" id="{DF896020-89B1-41F0-8E0C-A1488245BCC6}"/>
              </a:ext>
            </a:extLst>
          </p:cNvPr>
          <p:cNvSpPr txBox="1"/>
          <p:nvPr/>
        </p:nvSpPr>
        <p:spPr>
          <a:xfrm>
            <a:off x="2302565" y="3541648"/>
            <a:ext cx="745435" cy="253916"/>
          </a:xfrm>
          <a:prstGeom prst="rect">
            <a:avLst/>
          </a:prstGeom>
          <a:noFill/>
        </p:spPr>
        <p:txBody>
          <a:bodyPr wrap="square" rtlCol="0">
            <a:spAutoFit/>
          </a:bodyPr>
          <a:lstStyle/>
          <a:p>
            <a:r>
              <a:rPr lang="en-US" sz="1050" dirty="0">
                <a:solidFill>
                  <a:schemeClr val="tx1"/>
                </a:solidFill>
                <a:latin typeface="Comic Sans MS" panose="030F0702030302020204" pitchFamily="66" charset="0"/>
              </a:rPr>
              <a:t>Wi-Fi AP</a:t>
            </a:r>
          </a:p>
        </p:txBody>
      </p:sp>
      <p:sp>
        <p:nvSpPr>
          <p:cNvPr id="2" name="TextBox 1">
            <a:extLst>
              <a:ext uri="{FF2B5EF4-FFF2-40B4-BE49-F238E27FC236}">
                <a16:creationId xmlns:a16="http://schemas.microsoft.com/office/drawing/2014/main" id="{6B43068C-D515-46FE-9BDE-30923795D2FC}"/>
              </a:ext>
            </a:extLst>
          </p:cNvPr>
          <p:cNvSpPr txBox="1"/>
          <p:nvPr/>
        </p:nvSpPr>
        <p:spPr>
          <a:xfrm>
            <a:off x="4994671" y="5761282"/>
            <a:ext cx="1883569" cy="369332"/>
          </a:xfrm>
          <a:prstGeom prst="rect">
            <a:avLst/>
          </a:prstGeom>
          <a:noFill/>
        </p:spPr>
        <p:txBody>
          <a:bodyPr wrap="square" rtlCol="0">
            <a:spAutoFit/>
          </a:bodyPr>
          <a:lstStyle/>
          <a:p>
            <a:r>
              <a:rPr lang="en-US" dirty="0">
                <a:solidFill>
                  <a:schemeClr val="tx1"/>
                </a:solidFill>
                <a:latin typeface="Comic Sans MS" panose="030F0702030302020204" pitchFamily="66" charset="0"/>
              </a:rPr>
              <a:t>Simple scenario</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84B73952-5919-4461-AA4E-068B51DAB26F}"/>
                  </a:ext>
                </a:extLst>
              </p:cNvPr>
              <p:cNvSpPr txBox="1"/>
              <p:nvPr/>
            </p:nvSpPr>
            <p:spPr>
              <a:xfrm>
                <a:off x="2000311" y="3151317"/>
                <a:ext cx="471088" cy="2539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050" i="1" dirty="0" smtClean="0">
                          <a:solidFill>
                            <a:schemeClr val="tx1"/>
                          </a:solidFill>
                          <a:latin typeface="Cambria Math" panose="02040503050406030204" pitchFamily="18" charset="0"/>
                        </a:rPr>
                        <m:t>𝑡</m:t>
                      </m:r>
                    </m:oMath>
                  </m:oMathPara>
                </a14:m>
                <a:endParaRPr lang="en-US" sz="1050" dirty="0">
                  <a:solidFill>
                    <a:schemeClr val="tx1"/>
                  </a:solidFill>
                  <a:latin typeface="Comic Sans MS" panose="030F0702030302020204" pitchFamily="66" charset="0"/>
                </a:endParaRPr>
              </a:p>
            </p:txBody>
          </p:sp>
        </mc:Choice>
        <mc:Fallback xmlns="">
          <p:sp>
            <p:nvSpPr>
              <p:cNvPr id="14" name="TextBox 13">
                <a:extLst>
                  <a:ext uri="{FF2B5EF4-FFF2-40B4-BE49-F238E27FC236}">
                    <a16:creationId xmlns:a16="http://schemas.microsoft.com/office/drawing/2014/main" id="{84B73952-5919-4461-AA4E-068B51DAB26F}"/>
                  </a:ext>
                </a:extLst>
              </p:cNvPr>
              <p:cNvSpPr txBox="1">
                <a:spLocks noRot="1" noChangeAspect="1" noMove="1" noResize="1" noEditPoints="1" noAdjustHandles="1" noChangeArrowheads="1" noChangeShapeType="1" noTextEdit="1"/>
              </p:cNvSpPr>
              <p:nvPr/>
            </p:nvSpPr>
            <p:spPr>
              <a:xfrm>
                <a:off x="2000311" y="3151317"/>
                <a:ext cx="471088" cy="25391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5859C5E7-ABAA-4C10-A272-37D1FEC8C70A}"/>
                  </a:ext>
                </a:extLst>
              </p:cNvPr>
              <p:cNvSpPr txBox="1"/>
              <p:nvPr/>
            </p:nvSpPr>
            <p:spPr>
              <a:xfrm>
                <a:off x="769495" y="3130529"/>
                <a:ext cx="833949" cy="2539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050" i="1" dirty="0" smtClean="0">
                          <a:solidFill>
                            <a:schemeClr val="tx1"/>
                          </a:solidFill>
                          <a:latin typeface="Cambria Math" panose="02040503050406030204" pitchFamily="18" charset="0"/>
                        </a:rPr>
                        <m:t>𝑡</m:t>
                      </m:r>
                      <m:r>
                        <a:rPr lang="en-US" sz="1050" i="1" dirty="0" smtClean="0">
                          <a:solidFill>
                            <a:schemeClr val="tx1"/>
                          </a:solidFill>
                          <a:latin typeface="Cambria Math" panose="02040503050406030204" pitchFamily="18" charset="0"/>
                        </a:rPr>
                        <m:t>+</m:t>
                      </m:r>
                      <m:r>
                        <a:rPr lang="en-US" sz="1050" i="1" dirty="0" smtClean="0">
                          <a:solidFill>
                            <a:schemeClr val="tx1"/>
                          </a:solidFill>
                          <a:latin typeface="Cambria Math" panose="02040503050406030204" pitchFamily="18" charset="0"/>
                        </a:rPr>
                        <m:t>𝑑</m:t>
                      </m:r>
                    </m:oMath>
                  </m:oMathPara>
                </a14:m>
                <a:endParaRPr lang="en-US" sz="1050" dirty="0">
                  <a:solidFill>
                    <a:schemeClr val="tx1"/>
                  </a:solidFill>
                  <a:latin typeface="Comic Sans MS" panose="030F0702030302020204" pitchFamily="66" charset="0"/>
                </a:endParaRPr>
              </a:p>
            </p:txBody>
          </p:sp>
        </mc:Choice>
        <mc:Fallback xmlns="">
          <p:sp>
            <p:nvSpPr>
              <p:cNvPr id="16" name="TextBox 15">
                <a:extLst>
                  <a:ext uri="{FF2B5EF4-FFF2-40B4-BE49-F238E27FC236}">
                    <a16:creationId xmlns:a16="http://schemas.microsoft.com/office/drawing/2014/main" id="{5859C5E7-ABAA-4C10-A272-37D1FEC8C70A}"/>
                  </a:ext>
                </a:extLst>
              </p:cNvPr>
              <p:cNvSpPr txBox="1">
                <a:spLocks noRot="1" noChangeAspect="1" noMove="1" noResize="1" noEditPoints="1" noAdjustHandles="1" noChangeArrowheads="1" noChangeShapeType="1" noTextEdit="1"/>
              </p:cNvSpPr>
              <p:nvPr/>
            </p:nvSpPr>
            <p:spPr>
              <a:xfrm>
                <a:off x="769495" y="3130529"/>
                <a:ext cx="833949" cy="253916"/>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836427A2-8842-4D02-B4EE-94781D2B96D2}"/>
                  </a:ext>
                </a:extLst>
              </p:cNvPr>
              <p:cNvSpPr txBox="1"/>
              <p:nvPr/>
            </p:nvSpPr>
            <p:spPr>
              <a:xfrm>
                <a:off x="419100" y="4061444"/>
                <a:ext cx="2819400" cy="923330"/>
              </a:xfrm>
              <a:prstGeom prst="rect">
                <a:avLst/>
              </a:prstGeom>
              <a:noFill/>
            </p:spPr>
            <p:txBody>
              <a:bodyPr wrap="square" rtlCol="0">
                <a:spAutoFit/>
              </a:bodyPr>
              <a:lstStyle/>
              <a:p>
                <a14:m>
                  <m:oMath xmlns:m="http://schemas.openxmlformats.org/officeDocument/2006/math">
                    <m:r>
                      <a:rPr lang="en-US" b="0" i="1" smtClean="0">
                        <a:solidFill>
                          <a:schemeClr val="tx1">
                            <a:lumMod val="95000"/>
                            <a:lumOff val="5000"/>
                          </a:schemeClr>
                        </a:solidFill>
                        <a:latin typeface="Cambria Math" panose="02040503050406030204" pitchFamily="18" charset="0"/>
                      </a:rPr>
                      <m:t>𝑡</m:t>
                    </m:r>
                  </m:oMath>
                </a14:m>
                <a:r>
                  <a:rPr lang="en-US" b="0" i="1" dirty="0">
                    <a:solidFill>
                      <a:schemeClr val="tx1">
                        <a:lumMod val="95000"/>
                        <a:lumOff val="5000"/>
                      </a:schemeClr>
                    </a:solidFill>
                    <a:latin typeface="Cambria Math" panose="02040503050406030204" pitchFamily="18" charset="0"/>
                  </a:rPr>
                  <a:t> </a:t>
                </a:r>
                <a:r>
                  <a:rPr lang="en-US" b="0" dirty="0">
                    <a:solidFill>
                      <a:schemeClr val="tx1">
                        <a:lumMod val="95000"/>
                        <a:lumOff val="5000"/>
                      </a:schemeClr>
                    </a:solidFill>
                    <a:latin typeface="Comic Sans MS" panose="030F0702030302020204" pitchFamily="66" charset="0"/>
                  </a:rPr>
                  <a:t>= reporting time</a:t>
                </a:r>
              </a:p>
              <a:p>
                <a14:m>
                  <m:oMath xmlns:m="http://schemas.openxmlformats.org/officeDocument/2006/math">
                    <m:r>
                      <a:rPr lang="en-US" b="0" i="1" smtClean="0">
                        <a:solidFill>
                          <a:schemeClr val="tx1">
                            <a:lumMod val="95000"/>
                            <a:lumOff val="5000"/>
                          </a:schemeClr>
                        </a:solidFill>
                        <a:latin typeface="Cambria Math" panose="02040503050406030204" pitchFamily="18" charset="0"/>
                      </a:rPr>
                      <m:t>𝑑</m:t>
                    </m:r>
                  </m:oMath>
                </a14:m>
                <a:r>
                  <a:rPr lang="en-US" dirty="0">
                    <a:solidFill>
                      <a:schemeClr val="tx1">
                        <a:lumMod val="95000"/>
                        <a:lumOff val="5000"/>
                      </a:schemeClr>
                    </a:solidFill>
                    <a:latin typeface="Comic Sans MS" panose="030F0702030302020204" pitchFamily="66" charset="0"/>
                  </a:rPr>
                  <a:t> = communication delay</a:t>
                </a:r>
              </a:p>
              <a:p>
                <a14:m>
                  <m:oMath xmlns:m="http://schemas.openxmlformats.org/officeDocument/2006/math">
                    <m:r>
                      <a:rPr lang="en-US" b="0" i="1" smtClean="0">
                        <a:solidFill>
                          <a:schemeClr val="tx1">
                            <a:lumMod val="95000"/>
                            <a:lumOff val="5000"/>
                          </a:schemeClr>
                        </a:solidFill>
                        <a:latin typeface="Cambria Math" panose="02040503050406030204" pitchFamily="18" charset="0"/>
                      </a:rPr>
                      <m:t>𝑡</m:t>
                    </m:r>
                    <m:r>
                      <a:rPr lang="en-US" b="0" i="1" smtClean="0">
                        <a:solidFill>
                          <a:schemeClr val="tx1">
                            <a:lumMod val="95000"/>
                            <a:lumOff val="5000"/>
                          </a:schemeClr>
                        </a:solidFill>
                        <a:latin typeface="Cambria Math" panose="02040503050406030204" pitchFamily="18" charset="0"/>
                      </a:rPr>
                      <m:t>+</m:t>
                    </m:r>
                    <m:r>
                      <a:rPr lang="en-US" b="0" i="1" smtClean="0">
                        <a:solidFill>
                          <a:schemeClr val="tx1">
                            <a:lumMod val="95000"/>
                            <a:lumOff val="5000"/>
                          </a:schemeClr>
                        </a:solidFill>
                        <a:latin typeface="Cambria Math" panose="02040503050406030204" pitchFamily="18" charset="0"/>
                      </a:rPr>
                      <m:t>𝑑</m:t>
                    </m:r>
                  </m:oMath>
                </a14:m>
                <a:r>
                  <a:rPr lang="en-US" dirty="0">
                    <a:solidFill>
                      <a:schemeClr val="tx1">
                        <a:lumMod val="95000"/>
                        <a:lumOff val="5000"/>
                      </a:schemeClr>
                    </a:solidFill>
                    <a:latin typeface="Comic Sans MS" panose="030F0702030302020204" pitchFamily="66" charset="0"/>
                  </a:rPr>
                  <a:t>= arrival time</a:t>
                </a:r>
              </a:p>
            </p:txBody>
          </p:sp>
        </mc:Choice>
        <mc:Fallback xmlns="">
          <p:sp>
            <p:nvSpPr>
              <p:cNvPr id="13" name="TextBox 12">
                <a:extLst>
                  <a:ext uri="{FF2B5EF4-FFF2-40B4-BE49-F238E27FC236}">
                    <a16:creationId xmlns:a16="http://schemas.microsoft.com/office/drawing/2014/main" id="{836427A2-8842-4D02-B4EE-94781D2B96D2}"/>
                  </a:ext>
                </a:extLst>
              </p:cNvPr>
              <p:cNvSpPr txBox="1">
                <a:spLocks noRot="1" noChangeAspect="1" noMove="1" noResize="1" noEditPoints="1" noAdjustHandles="1" noChangeArrowheads="1" noChangeShapeType="1" noTextEdit="1"/>
              </p:cNvSpPr>
              <p:nvPr/>
            </p:nvSpPr>
            <p:spPr>
              <a:xfrm>
                <a:off x="419100" y="4061444"/>
                <a:ext cx="2819400" cy="923330"/>
              </a:xfrm>
              <a:prstGeom prst="rect">
                <a:avLst/>
              </a:prstGeom>
              <a:blipFill>
                <a:blip r:embed="rId8"/>
                <a:stretch>
                  <a:fillRect t="-2632" b="-98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D9689548-5C60-406B-A093-43581DB7D793}"/>
                  </a:ext>
                </a:extLst>
              </p:cNvPr>
              <p:cNvSpPr/>
              <p:nvPr/>
            </p:nvSpPr>
            <p:spPr>
              <a:xfrm>
                <a:off x="5741883" y="5458224"/>
                <a:ext cx="38914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solidFill>
                            <a:schemeClr val="tx1">
                              <a:lumMod val="95000"/>
                              <a:lumOff val="5000"/>
                            </a:schemeClr>
                          </a:solidFill>
                          <a:latin typeface="Cambria Math" panose="02040503050406030204" pitchFamily="18" charset="0"/>
                        </a:rPr>
                        <m:t>𝑑</m:t>
                      </m:r>
                    </m:oMath>
                  </m:oMathPara>
                </a14:m>
                <a:endParaRPr lang="en-US" dirty="0"/>
              </a:p>
            </p:txBody>
          </p:sp>
        </mc:Choice>
        <mc:Fallback xmlns="">
          <p:sp>
            <p:nvSpPr>
              <p:cNvPr id="15" name="Rectangle 14">
                <a:extLst>
                  <a:ext uri="{FF2B5EF4-FFF2-40B4-BE49-F238E27FC236}">
                    <a16:creationId xmlns:a16="http://schemas.microsoft.com/office/drawing/2014/main" id="{D9689548-5C60-406B-A093-43581DB7D793}"/>
                  </a:ext>
                </a:extLst>
              </p:cNvPr>
              <p:cNvSpPr>
                <a:spLocks noRot="1" noChangeAspect="1" noMove="1" noResize="1" noEditPoints="1" noAdjustHandles="1" noChangeArrowheads="1" noChangeShapeType="1" noTextEdit="1"/>
              </p:cNvSpPr>
              <p:nvPr/>
            </p:nvSpPr>
            <p:spPr>
              <a:xfrm>
                <a:off x="5741883" y="5458224"/>
                <a:ext cx="389144" cy="369332"/>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266472650"/>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04800" y="762212"/>
            <a:ext cx="8386762" cy="914775"/>
          </a:xfrm>
        </p:spPr>
        <p:txBody>
          <a:bodyPr/>
          <a:lstStyle/>
          <a:p>
            <a:pPr algn="ctr"/>
            <a:r>
              <a:rPr lang="en-US" altLang="en-US" sz="3600" dirty="0">
                <a:latin typeface="Comic Sans MS"/>
              </a:rPr>
              <a:t>Summary</a:t>
            </a:r>
            <a:endParaRPr lang="en-US" altLang="en-US" sz="36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0243" name="Content Placeholder 2"/>
              <p:cNvSpPr>
                <a:spLocks noGrp="1"/>
              </p:cNvSpPr>
              <p:nvPr>
                <p:ph idx="1"/>
              </p:nvPr>
            </p:nvSpPr>
            <p:spPr>
              <a:xfrm>
                <a:off x="548878" y="1726624"/>
                <a:ext cx="8046243" cy="2286000"/>
              </a:xfrm>
            </p:spPr>
            <p:txBody>
              <a:bodyPr/>
              <a:lstStyle/>
              <a:p>
                <a:pPr lvl="1"/>
                <a:r>
                  <a:rPr lang="en-US" sz="2400" dirty="0">
                    <a:solidFill>
                      <a:schemeClr val="tx1"/>
                    </a:solidFill>
                    <a:latin typeface="Comic Sans MS"/>
                    <a:ea typeface="Comic Sans MS"/>
                    <a:cs typeface="Comic Sans MS"/>
                    <a:sym typeface="Comic Sans MS"/>
                  </a:rPr>
                  <a:t>We introduce a model to achieve the fair coexistence of LTE and Wi-Fi in 5G bands.</a:t>
                </a:r>
              </a:p>
              <a:p>
                <a:pPr lvl="1"/>
                <a:r>
                  <a:rPr lang="en-US" sz="2400" dirty="0">
                    <a:solidFill>
                      <a:schemeClr val="tx1"/>
                    </a:solidFill>
                    <a:latin typeface="Comic Sans MS"/>
                    <a:ea typeface="Comic Sans MS"/>
                    <a:cs typeface="Comic Sans MS"/>
                    <a:sym typeface="Comic Sans MS"/>
                  </a:rPr>
                  <a:t>We use </a:t>
                </a:r>
                <a14:m>
                  <m:oMath xmlns:m="http://schemas.openxmlformats.org/officeDocument/2006/math">
                    <m:r>
                      <m:rPr>
                        <m:sty m:val="p"/>
                      </m:rPr>
                      <a:rPr lang="en-US" sz="2400" b="0" i="0" smtClean="0">
                        <a:solidFill>
                          <a:schemeClr val="tx1"/>
                        </a:solidFill>
                        <a:latin typeface="Cambria Math" panose="02040503050406030204" pitchFamily="18" charset="0"/>
                        <a:ea typeface="Comic Sans MS"/>
                        <a:cs typeface="Comic Sans MS"/>
                        <a:sym typeface="Comic Sans MS"/>
                      </a:rPr>
                      <m:t>Δ</m:t>
                    </m:r>
                  </m:oMath>
                </a14:m>
                <a:r>
                  <a:rPr lang="en-US" sz="2400" dirty="0">
                    <a:solidFill>
                      <a:schemeClr val="tx1"/>
                    </a:solidFill>
                    <a:latin typeface="Comic Sans MS"/>
                    <a:ea typeface="Comic Sans MS"/>
                    <a:cs typeface="Comic Sans MS"/>
                    <a:sym typeface="Comic Sans MS"/>
                  </a:rPr>
                  <a:t> to control convergence speed.</a:t>
                </a:r>
              </a:p>
              <a:p>
                <a:pPr lvl="1"/>
                <a:r>
                  <a:rPr lang="en-US" sz="2400" dirty="0">
                    <a:solidFill>
                      <a:schemeClr val="tx1"/>
                    </a:solidFill>
                    <a:latin typeface="Comic Sans MS"/>
                    <a:ea typeface="Comic Sans MS"/>
                    <a:cs typeface="Comic Sans MS"/>
                    <a:sym typeface="Comic Sans MS"/>
                  </a:rPr>
                  <a:t>Simulation shows that our proposed model can achieve fairness while ensuring acceptable efficiency.</a:t>
                </a:r>
              </a:p>
            </p:txBody>
          </p:sp>
        </mc:Choice>
        <mc:Fallback xmlns="">
          <p:sp>
            <p:nvSpPr>
              <p:cNvPr id="10243" name="Content Placeholder 2"/>
              <p:cNvSpPr>
                <a:spLocks noGrp="1" noRot="1" noChangeAspect="1" noMove="1" noResize="1" noEditPoints="1" noAdjustHandles="1" noChangeArrowheads="1" noChangeShapeType="1" noTextEdit="1"/>
              </p:cNvSpPr>
              <p:nvPr>
                <p:ph idx="1"/>
              </p:nvPr>
            </p:nvSpPr>
            <p:spPr>
              <a:xfrm>
                <a:off x="548878" y="1726624"/>
                <a:ext cx="8046243" cy="2286000"/>
              </a:xfrm>
              <a:blipFill>
                <a:blip r:embed="rId3"/>
                <a:stretch>
                  <a:fillRect t="-4000" b="-12267"/>
                </a:stretch>
              </a:blipFill>
            </p:spPr>
            <p:txBody>
              <a:bodyPr/>
              <a:lstStyle/>
              <a:p>
                <a:r>
                  <a:rPr lang="en-US">
                    <a:noFill/>
                  </a:rPr>
                  <a:t> </a:t>
                </a:r>
              </a:p>
            </p:txBody>
          </p:sp>
        </mc:Fallback>
      </mc:AlternateContent>
      <p:grpSp>
        <p:nvGrpSpPr>
          <p:cNvPr id="2" name="Group 1">
            <a:extLst>
              <a:ext uri="{FF2B5EF4-FFF2-40B4-BE49-F238E27FC236}">
                <a16:creationId xmlns:a16="http://schemas.microsoft.com/office/drawing/2014/main" id="{AF0A7519-8F57-4D99-AE98-42C9DF141238}"/>
              </a:ext>
            </a:extLst>
          </p:cNvPr>
          <p:cNvGrpSpPr/>
          <p:nvPr/>
        </p:nvGrpSpPr>
        <p:grpSpPr>
          <a:xfrm>
            <a:off x="1079500" y="4546334"/>
            <a:ext cx="7612062" cy="1549454"/>
            <a:chOff x="1066800" y="2057400"/>
            <a:chExt cx="7612062" cy="1549454"/>
          </a:xfrm>
        </p:grpSpPr>
        <p:grpSp>
          <p:nvGrpSpPr>
            <p:cNvPr id="5" name="Group 4">
              <a:extLst>
                <a:ext uri="{FF2B5EF4-FFF2-40B4-BE49-F238E27FC236}">
                  <a16:creationId xmlns:a16="http://schemas.microsoft.com/office/drawing/2014/main" id="{B13D3495-29EC-4845-A492-A91B135D1F06}"/>
                </a:ext>
              </a:extLst>
            </p:cNvPr>
            <p:cNvGrpSpPr/>
            <p:nvPr/>
          </p:nvGrpSpPr>
          <p:grpSpPr>
            <a:xfrm>
              <a:off x="1066800" y="2237006"/>
              <a:ext cx="2286000" cy="881394"/>
              <a:chOff x="2895600" y="2343251"/>
              <a:chExt cx="3505200" cy="1609944"/>
            </a:xfrm>
          </p:grpSpPr>
          <p:pic>
            <p:nvPicPr>
              <p:cNvPr id="6" name="Picture 5">
                <a:extLst>
                  <a:ext uri="{FF2B5EF4-FFF2-40B4-BE49-F238E27FC236}">
                    <a16:creationId xmlns:a16="http://schemas.microsoft.com/office/drawing/2014/main" id="{C8EE14A4-892D-4220-8E4B-EFB572C104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0" y="2343251"/>
                <a:ext cx="1042470" cy="1042470"/>
              </a:xfrm>
              <a:prstGeom prst="rect">
                <a:avLst/>
              </a:prstGeom>
            </p:spPr>
          </p:pic>
          <p:pic>
            <p:nvPicPr>
              <p:cNvPr id="7" name="Picture 6">
                <a:extLst>
                  <a:ext uri="{FF2B5EF4-FFF2-40B4-BE49-F238E27FC236}">
                    <a16:creationId xmlns:a16="http://schemas.microsoft.com/office/drawing/2014/main" id="{FEA8B14E-09C7-4642-B212-A84BB8E726B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95600" y="2343252"/>
                <a:ext cx="1042469" cy="1042469"/>
              </a:xfrm>
              <a:prstGeom prst="rect">
                <a:avLst/>
              </a:prstGeom>
            </p:spPr>
          </p:pic>
          <p:cxnSp>
            <p:nvCxnSpPr>
              <p:cNvPr id="8" name="Straight Arrow Connector 7">
                <a:extLst>
                  <a:ext uri="{FF2B5EF4-FFF2-40B4-BE49-F238E27FC236}">
                    <a16:creationId xmlns:a16="http://schemas.microsoft.com/office/drawing/2014/main" id="{1F0CE626-EE3F-4FA4-BF99-FB2F9B392497}"/>
                  </a:ext>
                </a:extLst>
              </p:cNvPr>
              <p:cNvCxnSpPr>
                <a:stCxn id="6" idx="1"/>
              </p:cNvCxnSpPr>
              <p:nvPr/>
            </p:nvCxnSpPr>
            <p:spPr bwMode="auto">
              <a:xfrm flipH="1">
                <a:off x="3810000" y="2864486"/>
                <a:ext cx="1524000" cy="0"/>
              </a:xfrm>
              <a:prstGeom prst="straightConnector1">
                <a:avLst/>
              </a:prstGeom>
              <a:solidFill>
                <a:srgbClr val="00B8FF"/>
              </a:solidFill>
              <a:ln w="38100" cap="flat" cmpd="sng" algn="ctr">
                <a:solidFill>
                  <a:schemeClr val="tx1"/>
                </a:solidFill>
                <a:prstDash val="solid"/>
                <a:round/>
                <a:headEnd type="none" w="med" len="med"/>
                <a:tailEnd type="triangle"/>
              </a:ln>
              <a:effectLst/>
            </p:spPr>
          </p:cxnSp>
          <p:sp>
            <p:nvSpPr>
              <p:cNvPr id="9" name="TextBox 8">
                <a:extLst>
                  <a:ext uri="{FF2B5EF4-FFF2-40B4-BE49-F238E27FC236}">
                    <a16:creationId xmlns:a16="http://schemas.microsoft.com/office/drawing/2014/main" id="{A7E1DEC2-A0F2-4785-94C1-DE41EAF8A3BB}"/>
                  </a:ext>
                </a:extLst>
              </p:cNvPr>
              <p:cNvSpPr txBox="1"/>
              <p:nvPr/>
            </p:nvSpPr>
            <p:spPr>
              <a:xfrm>
                <a:off x="3886199" y="2466865"/>
                <a:ext cx="1524000" cy="787053"/>
              </a:xfrm>
              <a:prstGeom prst="rect">
                <a:avLst/>
              </a:prstGeom>
              <a:noFill/>
            </p:spPr>
            <p:txBody>
              <a:bodyPr wrap="square" rtlCol="0">
                <a:spAutoFit/>
              </a:bodyPr>
              <a:lstStyle/>
              <a:p>
                <a:pPr algn="ctr"/>
                <a:r>
                  <a:rPr lang="en-US" sz="1050" dirty="0">
                    <a:solidFill>
                      <a:schemeClr val="tx1"/>
                    </a:solidFill>
                    <a:latin typeface="Comic Sans MS" panose="030F0702030302020204" pitchFamily="66" charset="0"/>
                  </a:rPr>
                  <a:t>Usage information</a:t>
                </a:r>
              </a:p>
            </p:txBody>
          </p:sp>
          <p:sp>
            <p:nvSpPr>
              <p:cNvPr id="10" name="TextBox 9">
                <a:extLst>
                  <a:ext uri="{FF2B5EF4-FFF2-40B4-BE49-F238E27FC236}">
                    <a16:creationId xmlns:a16="http://schemas.microsoft.com/office/drawing/2014/main" id="{95D33616-D480-4C21-81B8-F3F3786D487A}"/>
                  </a:ext>
                </a:extLst>
              </p:cNvPr>
              <p:cNvSpPr txBox="1"/>
              <p:nvPr/>
            </p:nvSpPr>
            <p:spPr>
              <a:xfrm>
                <a:off x="2895600" y="3489395"/>
                <a:ext cx="1143000" cy="463800"/>
              </a:xfrm>
              <a:prstGeom prst="rect">
                <a:avLst/>
              </a:prstGeom>
              <a:noFill/>
            </p:spPr>
            <p:txBody>
              <a:bodyPr wrap="square" rtlCol="0">
                <a:spAutoFit/>
              </a:bodyPr>
              <a:lstStyle/>
              <a:p>
                <a:r>
                  <a:rPr lang="en-US" sz="1050" dirty="0">
                    <a:solidFill>
                      <a:schemeClr val="tx1"/>
                    </a:solidFill>
                    <a:latin typeface="Comic Sans MS" panose="030F0702030302020204" pitchFamily="66" charset="0"/>
                  </a:rPr>
                  <a:t>LTE </a:t>
                </a:r>
                <a:r>
                  <a:rPr lang="en-US" sz="1050" dirty="0" err="1">
                    <a:solidFill>
                      <a:schemeClr val="tx1"/>
                    </a:solidFill>
                    <a:latin typeface="Comic Sans MS" panose="030F0702030302020204" pitchFamily="66" charset="0"/>
                  </a:rPr>
                  <a:t>eNB</a:t>
                </a:r>
                <a:endParaRPr lang="en-US" sz="1050" dirty="0">
                  <a:solidFill>
                    <a:schemeClr val="tx1"/>
                  </a:solidFill>
                  <a:latin typeface="Comic Sans MS" panose="030F0702030302020204" pitchFamily="66" charset="0"/>
                </a:endParaRPr>
              </a:p>
            </p:txBody>
          </p:sp>
          <p:sp>
            <p:nvSpPr>
              <p:cNvPr id="11" name="TextBox 10">
                <a:extLst>
                  <a:ext uri="{FF2B5EF4-FFF2-40B4-BE49-F238E27FC236}">
                    <a16:creationId xmlns:a16="http://schemas.microsoft.com/office/drawing/2014/main" id="{DD4FEC82-9A63-4F35-BEDA-F8DEC2B39934}"/>
                  </a:ext>
                </a:extLst>
              </p:cNvPr>
              <p:cNvSpPr txBox="1"/>
              <p:nvPr/>
            </p:nvSpPr>
            <p:spPr>
              <a:xfrm>
                <a:off x="5257800" y="3472280"/>
                <a:ext cx="1143000" cy="463800"/>
              </a:xfrm>
              <a:prstGeom prst="rect">
                <a:avLst/>
              </a:prstGeom>
              <a:noFill/>
            </p:spPr>
            <p:txBody>
              <a:bodyPr wrap="square" rtlCol="0">
                <a:spAutoFit/>
              </a:bodyPr>
              <a:lstStyle/>
              <a:p>
                <a:r>
                  <a:rPr lang="en-US" sz="1050" dirty="0">
                    <a:solidFill>
                      <a:schemeClr val="tx1"/>
                    </a:solidFill>
                    <a:latin typeface="Comic Sans MS" panose="030F0702030302020204" pitchFamily="66" charset="0"/>
                  </a:rPr>
                  <a:t>Wi-Fi AP</a:t>
                </a:r>
              </a:p>
            </p:txBody>
          </p:sp>
        </p:grpSp>
        <p:grpSp>
          <p:nvGrpSpPr>
            <p:cNvPr id="3" name="Group 2">
              <a:extLst>
                <a:ext uri="{FF2B5EF4-FFF2-40B4-BE49-F238E27FC236}">
                  <a16:creationId xmlns:a16="http://schemas.microsoft.com/office/drawing/2014/main" id="{24EA2CC1-418E-42AF-8FA0-384B49419517}"/>
                </a:ext>
              </a:extLst>
            </p:cNvPr>
            <p:cNvGrpSpPr/>
            <p:nvPr/>
          </p:nvGrpSpPr>
          <p:grpSpPr>
            <a:xfrm>
              <a:off x="3824994" y="2057400"/>
              <a:ext cx="4853868" cy="1549454"/>
              <a:chOff x="565951" y="2743200"/>
              <a:chExt cx="8250317" cy="2215492"/>
            </a:xfrm>
          </p:grpSpPr>
          <p:grpSp>
            <p:nvGrpSpPr>
              <p:cNvPr id="12" name="Group 11">
                <a:extLst>
                  <a:ext uri="{FF2B5EF4-FFF2-40B4-BE49-F238E27FC236}">
                    <a16:creationId xmlns:a16="http://schemas.microsoft.com/office/drawing/2014/main" id="{F1A9A5A3-EA38-48EA-9E87-518676508350}"/>
                  </a:ext>
                </a:extLst>
              </p:cNvPr>
              <p:cNvGrpSpPr/>
              <p:nvPr/>
            </p:nvGrpSpPr>
            <p:grpSpPr>
              <a:xfrm>
                <a:off x="565951" y="2743200"/>
                <a:ext cx="8250317" cy="1329628"/>
                <a:chOff x="-5918" y="4345619"/>
                <a:chExt cx="9144000" cy="1695360"/>
              </a:xfrm>
            </p:grpSpPr>
            <p:pic>
              <p:nvPicPr>
                <p:cNvPr id="13" name="Picture 12">
                  <a:extLst>
                    <a:ext uri="{FF2B5EF4-FFF2-40B4-BE49-F238E27FC236}">
                      <a16:creationId xmlns:a16="http://schemas.microsoft.com/office/drawing/2014/main" id="{875152C4-6956-481C-B071-577E2C78CE25}"/>
                    </a:ext>
                  </a:extLst>
                </p:cNvPr>
                <p:cNvPicPr>
                  <a:picLocks noChangeAspect="1"/>
                </p:cNvPicPr>
                <p:nvPr/>
              </p:nvPicPr>
              <p:blipFill>
                <a:blip r:embed="rId6"/>
                <a:stretch>
                  <a:fillRect/>
                </a:stretch>
              </p:blipFill>
              <p:spPr>
                <a:xfrm>
                  <a:off x="-5918" y="4876800"/>
                  <a:ext cx="9144000" cy="1164179"/>
                </a:xfrm>
                <a:prstGeom prst="rect">
                  <a:avLst/>
                </a:prstGeom>
              </p:spPr>
            </p:pic>
            <p:sp>
              <p:nvSpPr>
                <p:cNvPr id="14" name="TextBox 13">
                  <a:extLst>
                    <a:ext uri="{FF2B5EF4-FFF2-40B4-BE49-F238E27FC236}">
                      <a16:creationId xmlns:a16="http://schemas.microsoft.com/office/drawing/2014/main" id="{CEB5EE55-305D-4C4B-8C0F-A159A761A77F}"/>
                    </a:ext>
                  </a:extLst>
                </p:cNvPr>
                <p:cNvSpPr txBox="1"/>
                <p:nvPr/>
              </p:nvSpPr>
              <p:spPr>
                <a:xfrm>
                  <a:off x="6019801" y="4345619"/>
                  <a:ext cx="762000" cy="336675"/>
                </a:xfrm>
                <a:prstGeom prst="rect">
                  <a:avLst/>
                </a:prstGeom>
                <a:noFill/>
                <a:ln w="28575">
                  <a:solidFill>
                    <a:schemeClr val="tx1"/>
                  </a:solidFill>
                </a:ln>
              </p:spPr>
              <p:txBody>
                <a:bodyPr wrap="square" rtlCol="0">
                  <a:spAutoFit/>
                </a:bodyPr>
                <a:lstStyle/>
                <a:p>
                  <a:r>
                    <a:rPr lang="en-US" sz="600" dirty="0">
                      <a:solidFill>
                        <a:schemeClr val="tx1"/>
                      </a:solidFill>
                    </a:rPr>
                    <a:t>Wi-Fi</a:t>
                  </a:r>
                </a:p>
              </p:txBody>
            </p:sp>
            <p:sp>
              <p:nvSpPr>
                <p:cNvPr id="15" name="TextBox 14">
                  <a:extLst>
                    <a:ext uri="{FF2B5EF4-FFF2-40B4-BE49-F238E27FC236}">
                      <a16:creationId xmlns:a16="http://schemas.microsoft.com/office/drawing/2014/main" id="{24865013-C647-4BFF-800E-AFA71D177320}"/>
                    </a:ext>
                  </a:extLst>
                </p:cNvPr>
                <p:cNvSpPr txBox="1"/>
                <p:nvPr/>
              </p:nvSpPr>
              <p:spPr>
                <a:xfrm>
                  <a:off x="7010400" y="4345619"/>
                  <a:ext cx="1561918" cy="336675"/>
                </a:xfrm>
                <a:prstGeom prst="rect">
                  <a:avLst/>
                </a:prstGeom>
                <a:noFill/>
                <a:ln w="28575">
                  <a:solidFill>
                    <a:schemeClr val="tx1"/>
                  </a:solidFill>
                </a:ln>
              </p:spPr>
              <p:txBody>
                <a:bodyPr wrap="square" rtlCol="0">
                  <a:spAutoFit/>
                </a:bodyPr>
                <a:lstStyle/>
                <a:p>
                  <a:r>
                    <a:rPr lang="en-US" sz="600" dirty="0">
                      <a:solidFill>
                        <a:schemeClr val="tx1"/>
                      </a:solidFill>
                    </a:rPr>
                    <a:t>LTE 5GHz</a:t>
                  </a:r>
                </a:p>
              </p:txBody>
            </p:sp>
            <p:cxnSp>
              <p:nvCxnSpPr>
                <p:cNvPr id="16" name="Straight Arrow Connector 15">
                  <a:extLst>
                    <a:ext uri="{FF2B5EF4-FFF2-40B4-BE49-F238E27FC236}">
                      <a16:creationId xmlns:a16="http://schemas.microsoft.com/office/drawing/2014/main" id="{C3931F8E-99AE-4C29-ACCC-AFBC0B2F6C0D}"/>
                    </a:ext>
                  </a:extLst>
                </p:cNvPr>
                <p:cNvCxnSpPr>
                  <a:cxnSpLocks/>
                  <a:stCxn id="15" idx="2"/>
                </p:cNvCxnSpPr>
                <p:nvPr/>
              </p:nvCxnSpPr>
              <p:spPr bwMode="auto">
                <a:xfrm flipH="1">
                  <a:off x="6858005" y="4682294"/>
                  <a:ext cx="933354" cy="346912"/>
                </a:xfrm>
                <a:prstGeom prst="straightConnector1">
                  <a:avLst/>
                </a:prstGeom>
                <a:solidFill>
                  <a:srgbClr val="00B8FF"/>
                </a:solidFill>
                <a:ln w="28575" cap="flat" cmpd="sng" algn="ctr">
                  <a:solidFill>
                    <a:schemeClr val="tx1"/>
                  </a:solidFill>
                  <a:prstDash val="solid"/>
                  <a:round/>
                  <a:headEnd type="none" w="med" len="med"/>
                  <a:tailEnd type="triangle"/>
                </a:ln>
                <a:effectLst/>
              </p:spPr>
            </p:cxnSp>
            <p:cxnSp>
              <p:nvCxnSpPr>
                <p:cNvPr id="17" name="Straight Arrow Connector 16">
                  <a:extLst>
                    <a:ext uri="{FF2B5EF4-FFF2-40B4-BE49-F238E27FC236}">
                      <a16:creationId xmlns:a16="http://schemas.microsoft.com/office/drawing/2014/main" id="{09697358-E1D2-47BC-9F5C-6BB9FD9E7179}"/>
                    </a:ext>
                  </a:extLst>
                </p:cNvPr>
                <p:cNvCxnSpPr>
                  <a:cxnSpLocks/>
                  <a:stCxn id="14" idx="2"/>
                </p:cNvCxnSpPr>
                <p:nvPr/>
              </p:nvCxnSpPr>
              <p:spPr bwMode="auto">
                <a:xfrm>
                  <a:off x="6400802" y="4682294"/>
                  <a:ext cx="457197" cy="346910"/>
                </a:xfrm>
                <a:prstGeom prst="straightConnector1">
                  <a:avLst/>
                </a:prstGeom>
                <a:solidFill>
                  <a:srgbClr val="00B8FF"/>
                </a:solidFill>
                <a:ln w="28575" cap="flat" cmpd="sng" algn="ctr">
                  <a:solidFill>
                    <a:schemeClr val="tx1"/>
                  </a:solidFill>
                  <a:prstDash val="solid"/>
                  <a:round/>
                  <a:headEnd type="none" w="med" len="med"/>
                  <a:tailEnd type="triangle"/>
                </a:ln>
                <a:effectLst/>
              </p:spPr>
            </p:cxnSp>
          </p:grpSp>
          <p:sp>
            <p:nvSpPr>
              <p:cNvPr id="18" name="TextBox 17">
                <a:extLst>
                  <a:ext uri="{FF2B5EF4-FFF2-40B4-BE49-F238E27FC236}">
                    <a16:creationId xmlns:a16="http://schemas.microsoft.com/office/drawing/2014/main" id="{63C6ACCE-BE1E-4FC7-8C0A-8CD6D0282E30}"/>
                  </a:ext>
                </a:extLst>
              </p:cNvPr>
              <p:cNvSpPr txBox="1"/>
              <p:nvPr/>
            </p:nvSpPr>
            <p:spPr>
              <a:xfrm>
                <a:off x="2040779" y="4114800"/>
                <a:ext cx="550021" cy="264045"/>
              </a:xfrm>
              <a:prstGeom prst="rect">
                <a:avLst/>
              </a:prstGeom>
              <a:noFill/>
              <a:ln w="28575">
                <a:solidFill>
                  <a:schemeClr val="tx1"/>
                </a:solidFill>
              </a:ln>
            </p:spPr>
            <p:txBody>
              <a:bodyPr wrap="square" rtlCol="0">
                <a:spAutoFit/>
              </a:bodyPr>
              <a:lstStyle/>
              <a:p>
                <a:r>
                  <a:rPr lang="en-US" sz="600" dirty="0">
                    <a:solidFill>
                      <a:schemeClr val="tx1"/>
                    </a:solidFill>
                  </a:rPr>
                  <a:t>LTE</a:t>
                </a:r>
              </a:p>
            </p:txBody>
          </p:sp>
          <p:cxnSp>
            <p:nvCxnSpPr>
              <p:cNvPr id="19" name="Straight Arrow Connector 18">
                <a:extLst>
                  <a:ext uri="{FF2B5EF4-FFF2-40B4-BE49-F238E27FC236}">
                    <a16:creationId xmlns:a16="http://schemas.microsoft.com/office/drawing/2014/main" id="{AFBF8441-5DF3-43CE-A083-5F1636A56C21}"/>
                  </a:ext>
                </a:extLst>
              </p:cNvPr>
              <p:cNvCxnSpPr>
                <a:cxnSpLocks/>
                <a:stCxn id="18" idx="0"/>
              </p:cNvCxnSpPr>
              <p:nvPr/>
            </p:nvCxnSpPr>
            <p:spPr bwMode="auto">
              <a:xfrm flipV="1">
                <a:off x="2315790" y="3697154"/>
                <a:ext cx="0" cy="417646"/>
              </a:xfrm>
              <a:prstGeom prst="straightConnector1">
                <a:avLst/>
              </a:prstGeom>
              <a:solidFill>
                <a:srgbClr val="00B8FF"/>
              </a:solidFill>
              <a:ln w="28575" cap="flat" cmpd="sng" algn="ctr">
                <a:solidFill>
                  <a:schemeClr val="tx1"/>
                </a:solidFill>
                <a:prstDash val="solid"/>
                <a:round/>
                <a:headEnd type="none" w="med" len="med"/>
                <a:tailEnd type="triangle"/>
              </a:ln>
              <a:effectLst/>
            </p:spPr>
          </p:cxnSp>
          <p:sp>
            <p:nvSpPr>
              <p:cNvPr id="20" name="TextBox 19">
                <a:extLst>
                  <a:ext uri="{FF2B5EF4-FFF2-40B4-BE49-F238E27FC236}">
                    <a16:creationId xmlns:a16="http://schemas.microsoft.com/office/drawing/2014/main" id="{A33AD556-E624-4075-89BB-6E12647C26A0}"/>
                  </a:ext>
                </a:extLst>
              </p:cNvPr>
              <p:cNvSpPr txBox="1"/>
              <p:nvPr/>
            </p:nvSpPr>
            <p:spPr>
              <a:xfrm>
                <a:off x="3575043" y="4114800"/>
                <a:ext cx="550021" cy="264045"/>
              </a:xfrm>
              <a:prstGeom prst="rect">
                <a:avLst/>
              </a:prstGeom>
              <a:noFill/>
              <a:ln w="28575">
                <a:solidFill>
                  <a:schemeClr val="tx1"/>
                </a:solidFill>
              </a:ln>
            </p:spPr>
            <p:txBody>
              <a:bodyPr wrap="square" rtlCol="0">
                <a:spAutoFit/>
              </a:bodyPr>
              <a:lstStyle/>
              <a:p>
                <a:r>
                  <a:rPr lang="en-US" sz="600" dirty="0">
                    <a:solidFill>
                      <a:schemeClr val="tx1"/>
                    </a:solidFill>
                  </a:rPr>
                  <a:t>LTE</a:t>
                </a:r>
              </a:p>
            </p:txBody>
          </p:sp>
          <p:cxnSp>
            <p:nvCxnSpPr>
              <p:cNvPr id="21" name="Straight Arrow Connector 20">
                <a:extLst>
                  <a:ext uri="{FF2B5EF4-FFF2-40B4-BE49-F238E27FC236}">
                    <a16:creationId xmlns:a16="http://schemas.microsoft.com/office/drawing/2014/main" id="{107AF8B8-0DF1-437E-9F63-B3D6075D098A}"/>
                  </a:ext>
                </a:extLst>
              </p:cNvPr>
              <p:cNvCxnSpPr>
                <a:cxnSpLocks/>
                <a:stCxn id="20" idx="0"/>
              </p:cNvCxnSpPr>
              <p:nvPr/>
            </p:nvCxnSpPr>
            <p:spPr bwMode="auto">
              <a:xfrm flipV="1">
                <a:off x="3850054" y="3697154"/>
                <a:ext cx="0" cy="417646"/>
              </a:xfrm>
              <a:prstGeom prst="straightConnector1">
                <a:avLst/>
              </a:prstGeom>
              <a:solidFill>
                <a:srgbClr val="00B8FF"/>
              </a:solidFill>
              <a:ln w="28575" cap="flat" cmpd="sng" algn="ctr">
                <a:solidFill>
                  <a:schemeClr val="tx1"/>
                </a:solidFill>
                <a:prstDash val="solid"/>
                <a:round/>
                <a:headEnd type="none" w="med" len="med"/>
                <a:tailEnd type="triangle"/>
              </a:ln>
              <a:effectLst/>
            </p:spPr>
          </p:cxnSp>
          <p:sp>
            <p:nvSpPr>
              <p:cNvPr id="22" name="TextBox 21">
                <a:extLst>
                  <a:ext uri="{FF2B5EF4-FFF2-40B4-BE49-F238E27FC236}">
                    <a16:creationId xmlns:a16="http://schemas.microsoft.com/office/drawing/2014/main" id="{C5EDE12D-98D2-47D5-9461-DD7E6ABC8FBA}"/>
                  </a:ext>
                </a:extLst>
              </p:cNvPr>
              <p:cNvSpPr txBox="1"/>
              <p:nvPr/>
            </p:nvSpPr>
            <p:spPr>
              <a:xfrm>
                <a:off x="4343400" y="4114800"/>
                <a:ext cx="550021" cy="264045"/>
              </a:xfrm>
              <a:prstGeom prst="rect">
                <a:avLst/>
              </a:prstGeom>
              <a:noFill/>
              <a:ln w="28575">
                <a:solidFill>
                  <a:schemeClr val="tx1"/>
                </a:solidFill>
              </a:ln>
            </p:spPr>
            <p:txBody>
              <a:bodyPr wrap="square" rtlCol="0">
                <a:spAutoFit/>
              </a:bodyPr>
              <a:lstStyle/>
              <a:p>
                <a:r>
                  <a:rPr lang="en-US" sz="600" dirty="0">
                    <a:solidFill>
                      <a:schemeClr val="tx1"/>
                    </a:solidFill>
                  </a:rPr>
                  <a:t>LTE</a:t>
                </a:r>
              </a:p>
            </p:txBody>
          </p:sp>
          <p:cxnSp>
            <p:nvCxnSpPr>
              <p:cNvPr id="23" name="Straight Arrow Connector 22">
                <a:extLst>
                  <a:ext uri="{FF2B5EF4-FFF2-40B4-BE49-F238E27FC236}">
                    <a16:creationId xmlns:a16="http://schemas.microsoft.com/office/drawing/2014/main" id="{80F92865-DE59-44AE-809C-3F8894D65063}"/>
                  </a:ext>
                </a:extLst>
              </p:cNvPr>
              <p:cNvCxnSpPr>
                <a:cxnSpLocks/>
                <a:stCxn id="22" idx="0"/>
              </p:cNvCxnSpPr>
              <p:nvPr/>
            </p:nvCxnSpPr>
            <p:spPr bwMode="auto">
              <a:xfrm flipV="1">
                <a:off x="4618412" y="3697154"/>
                <a:ext cx="0" cy="417646"/>
              </a:xfrm>
              <a:prstGeom prst="straightConnector1">
                <a:avLst/>
              </a:prstGeom>
              <a:solidFill>
                <a:srgbClr val="00B8FF"/>
              </a:solidFill>
              <a:ln w="28575" cap="flat" cmpd="sng" algn="ctr">
                <a:solidFill>
                  <a:schemeClr val="tx1"/>
                </a:solidFill>
                <a:prstDash val="solid"/>
                <a:round/>
                <a:headEnd type="none" w="med" len="med"/>
                <a:tailEnd type="triangle"/>
              </a:ln>
              <a:effectLst/>
            </p:spPr>
          </p:cxnSp>
          <p:sp>
            <p:nvSpPr>
              <p:cNvPr id="24" name="TextBox 23">
                <a:extLst>
                  <a:ext uri="{FF2B5EF4-FFF2-40B4-BE49-F238E27FC236}">
                    <a16:creationId xmlns:a16="http://schemas.microsoft.com/office/drawing/2014/main" id="{D6743DA7-54F4-44FB-9FC9-66421A78D43C}"/>
                  </a:ext>
                </a:extLst>
              </p:cNvPr>
              <p:cNvSpPr txBox="1"/>
              <p:nvPr/>
            </p:nvSpPr>
            <p:spPr>
              <a:xfrm>
                <a:off x="2743208" y="4114800"/>
                <a:ext cx="716082" cy="264045"/>
              </a:xfrm>
              <a:prstGeom prst="rect">
                <a:avLst/>
              </a:prstGeom>
              <a:noFill/>
              <a:ln w="28575">
                <a:solidFill>
                  <a:schemeClr val="tx1"/>
                </a:solidFill>
              </a:ln>
            </p:spPr>
            <p:txBody>
              <a:bodyPr wrap="square" rtlCol="0">
                <a:spAutoFit/>
              </a:bodyPr>
              <a:lstStyle/>
              <a:p>
                <a:r>
                  <a:rPr lang="en-US" sz="600" dirty="0">
                    <a:solidFill>
                      <a:schemeClr val="tx1"/>
                    </a:solidFill>
                  </a:rPr>
                  <a:t>Wi-Fi</a:t>
                </a:r>
              </a:p>
            </p:txBody>
          </p:sp>
          <p:cxnSp>
            <p:nvCxnSpPr>
              <p:cNvPr id="25" name="Straight Arrow Connector 24">
                <a:extLst>
                  <a:ext uri="{FF2B5EF4-FFF2-40B4-BE49-F238E27FC236}">
                    <a16:creationId xmlns:a16="http://schemas.microsoft.com/office/drawing/2014/main" id="{EAF6C748-A7CB-4A00-8922-F3234A81FF3F}"/>
                  </a:ext>
                </a:extLst>
              </p:cNvPr>
              <p:cNvCxnSpPr>
                <a:cxnSpLocks/>
                <a:stCxn id="24" idx="0"/>
              </p:cNvCxnSpPr>
              <p:nvPr/>
            </p:nvCxnSpPr>
            <p:spPr bwMode="auto">
              <a:xfrm flipV="1">
                <a:off x="3101250" y="3697154"/>
                <a:ext cx="83031" cy="417646"/>
              </a:xfrm>
              <a:prstGeom prst="straightConnector1">
                <a:avLst/>
              </a:prstGeom>
              <a:solidFill>
                <a:srgbClr val="00B8FF"/>
              </a:solidFill>
              <a:ln w="28575" cap="flat" cmpd="sng" algn="ctr">
                <a:solidFill>
                  <a:schemeClr val="tx1"/>
                </a:solidFill>
                <a:prstDash val="solid"/>
                <a:round/>
                <a:headEnd type="none" w="med" len="med"/>
                <a:tailEnd type="triangle"/>
              </a:ln>
              <a:effectLst/>
            </p:spPr>
          </p:cxnSp>
          <p:sp>
            <p:nvSpPr>
              <p:cNvPr id="26" name="Right Brace 25">
                <a:extLst>
                  <a:ext uri="{FF2B5EF4-FFF2-40B4-BE49-F238E27FC236}">
                    <a16:creationId xmlns:a16="http://schemas.microsoft.com/office/drawing/2014/main" id="{EA9C935D-5BA8-4F2B-A1B6-98B1A75B9F79}"/>
                  </a:ext>
                </a:extLst>
              </p:cNvPr>
              <p:cNvSpPr/>
              <p:nvPr/>
            </p:nvSpPr>
            <p:spPr bwMode="auto">
              <a:xfrm rot="5400000">
                <a:off x="3276600" y="3124288"/>
                <a:ext cx="381000" cy="2971799"/>
              </a:xfrm>
              <a:prstGeom prst="rightBrace">
                <a:avLst>
                  <a:gd name="adj1" fmla="val 53333"/>
                  <a:gd name="adj2" fmla="val 50000"/>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Arial" charset="0"/>
                  <a:buNone/>
                  <a:tabLst/>
                </a:pPr>
                <a:endParaRPr kumimoji="0" lang="en-US" sz="700" b="0" i="0" u="none" strike="noStrike" cap="none" normalizeH="0" baseline="0">
                  <a:ln>
                    <a:noFill/>
                  </a:ln>
                  <a:solidFill>
                    <a:schemeClr val="bg1"/>
                  </a:solidFill>
                  <a:effectLst/>
                  <a:latin typeface="Arial" charset="0"/>
                </a:endParaRPr>
              </a:p>
            </p:txBody>
          </p:sp>
          <p:sp>
            <p:nvSpPr>
              <p:cNvPr id="27" name="TextBox 26">
                <a:extLst>
                  <a:ext uri="{FF2B5EF4-FFF2-40B4-BE49-F238E27FC236}">
                    <a16:creationId xmlns:a16="http://schemas.microsoft.com/office/drawing/2014/main" id="{2D801663-AD5D-47D7-B388-5DD6D7AA25A9}"/>
                  </a:ext>
                </a:extLst>
              </p:cNvPr>
              <p:cNvSpPr txBox="1"/>
              <p:nvPr/>
            </p:nvSpPr>
            <p:spPr>
              <a:xfrm>
                <a:off x="2991357" y="4716651"/>
                <a:ext cx="1627053" cy="242041"/>
              </a:xfrm>
              <a:prstGeom prst="rect">
                <a:avLst/>
              </a:prstGeom>
              <a:noFill/>
            </p:spPr>
            <p:txBody>
              <a:bodyPr wrap="square" rtlCol="0">
                <a:spAutoFit/>
              </a:bodyPr>
              <a:lstStyle/>
              <a:p>
                <a:r>
                  <a:rPr lang="en-US" sz="500" dirty="0">
                    <a:solidFill>
                      <a:schemeClr val="tx1"/>
                    </a:solidFill>
                    <a:latin typeface="Comic Sans MS" panose="030F0702030302020204" pitchFamily="66" charset="0"/>
                  </a:rPr>
                  <a:t>congested</a:t>
                </a:r>
              </a:p>
            </p:txBody>
          </p:sp>
        </p:grpSp>
      </p:grpSp>
    </p:spTree>
    <p:extLst>
      <p:ext uri="{BB962C8B-B14F-4D97-AF65-F5344CB8AC3E}">
        <p14:creationId xmlns:p14="http://schemas.microsoft.com/office/powerpoint/2010/main" val="2590265445"/>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sz="4800" dirty="0">
                <a:latin typeface="Comic Sans MS" panose="030F0702030302020204" pitchFamily="66" charset="0"/>
                <a:ea typeface="+mj-ea"/>
                <a:cs typeface="+mj-cs"/>
              </a:rPr>
              <a:t>Q&amp;A</a:t>
            </a:r>
          </a:p>
        </p:txBody>
      </p:sp>
    </p:spTree>
    <p:extLst>
      <p:ext uri="{BB962C8B-B14F-4D97-AF65-F5344CB8AC3E}">
        <p14:creationId xmlns:p14="http://schemas.microsoft.com/office/powerpoint/2010/main" val="1855078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609601"/>
            <a:ext cx="8386762" cy="609600"/>
          </a:xfrm>
        </p:spPr>
        <p:txBody>
          <a:bodyPr/>
          <a:lstStyle/>
          <a:p>
            <a:pPr algn="ctr"/>
            <a:r>
              <a:rPr lang="en-US" altLang="en-US" sz="3200" dirty="0">
                <a:latin typeface="Comic Sans MS" panose="030F0702030302020204" pitchFamily="66" charset="0"/>
              </a:rPr>
              <a:t>Road Map</a:t>
            </a:r>
          </a:p>
        </p:txBody>
      </p:sp>
      <p:sp>
        <p:nvSpPr>
          <p:cNvPr id="10243" name="Content Placeholder 2"/>
          <p:cNvSpPr>
            <a:spLocks noGrp="1"/>
          </p:cNvSpPr>
          <p:nvPr>
            <p:ph idx="1"/>
          </p:nvPr>
        </p:nvSpPr>
        <p:spPr>
          <a:xfrm>
            <a:off x="76200" y="1828800"/>
            <a:ext cx="8839200" cy="3496794"/>
          </a:xfrm>
        </p:spPr>
        <p:txBody>
          <a:bodyPr/>
          <a:lstStyle/>
          <a:p>
            <a:pPr lvl="1"/>
            <a:r>
              <a:rPr lang="en-US" altLang="en-US" sz="2400" dirty="0">
                <a:latin typeface="Comic Sans MS" panose="030F0702030302020204" pitchFamily="66" charset="0"/>
              </a:rPr>
              <a:t>Wi-Fi &amp; LTE coexistence in 5ghz band.</a:t>
            </a:r>
          </a:p>
          <a:p>
            <a:pPr lvl="1"/>
            <a:r>
              <a:rPr lang="en-US" altLang="en-US" sz="2400" dirty="0">
                <a:latin typeface="Comic Sans MS" panose="030F0702030302020204" pitchFamily="66" charset="0"/>
              </a:rPr>
              <a:t>Two versions of LTE for future (5G).</a:t>
            </a:r>
          </a:p>
          <a:p>
            <a:pPr lvl="1"/>
            <a:r>
              <a:rPr lang="en-US" altLang="en-US" sz="2400" dirty="0">
                <a:latin typeface="Comic Sans MS" panose="030F0702030302020204" pitchFamily="66" charset="0"/>
              </a:rPr>
              <a:t>Previous work.</a:t>
            </a:r>
          </a:p>
          <a:p>
            <a:pPr lvl="1"/>
            <a:r>
              <a:rPr lang="en-US" altLang="en-US" sz="2400" dirty="0">
                <a:latin typeface="Comic Sans MS" panose="030F0702030302020204" pitchFamily="66" charset="0"/>
              </a:rPr>
              <a:t>Direct-communication between LTE </a:t>
            </a:r>
            <a:r>
              <a:rPr lang="en-US" altLang="en-US" sz="2400" dirty="0" err="1">
                <a:latin typeface="Comic Sans MS" panose="030F0702030302020204" pitchFamily="66" charset="0"/>
              </a:rPr>
              <a:t>eNB</a:t>
            </a:r>
            <a:r>
              <a:rPr lang="en-US" altLang="en-US" sz="2400" dirty="0">
                <a:latin typeface="Comic Sans MS" panose="030F0702030302020204" pitchFamily="66" charset="0"/>
              </a:rPr>
              <a:t> and Wi-Fi AP.</a:t>
            </a:r>
          </a:p>
          <a:p>
            <a:pPr lvl="1"/>
            <a:r>
              <a:rPr lang="en-US" altLang="en-US" sz="2400" dirty="0">
                <a:latin typeface="Comic Sans MS" panose="030F0702030302020204" pitchFamily="66" charset="0"/>
              </a:rPr>
              <a:t>Architecture of proposed model.</a:t>
            </a:r>
          </a:p>
          <a:p>
            <a:pPr lvl="1"/>
            <a:r>
              <a:rPr lang="en-US" altLang="en-US" sz="2400" dirty="0">
                <a:latin typeface="Comic Sans MS" panose="030F0702030302020204" pitchFamily="66" charset="0"/>
              </a:rPr>
              <a:t>Simulation results.</a:t>
            </a:r>
          </a:p>
          <a:p>
            <a:pPr lvl="1"/>
            <a:r>
              <a:rPr lang="en-US" sz="2400" dirty="0">
                <a:solidFill>
                  <a:schemeClr val="tx1"/>
                </a:solidFill>
                <a:latin typeface="Comic Sans MS" panose="030F0702030302020204" pitchFamily="66" charset="0"/>
                <a:ea typeface="Comic Sans MS"/>
                <a:cs typeface="Comic Sans MS"/>
                <a:sym typeface="Comic Sans MS"/>
              </a:rPr>
              <a:t>Summary.</a:t>
            </a:r>
          </a:p>
          <a:p>
            <a:pPr lvl="1"/>
            <a:r>
              <a:rPr lang="en-US" sz="2400" dirty="0">
                <a:solidFill>
                  <a:schemeClr val="tx1"/>
                </a:solidFill>
                <a:latin typeface="Comic Sans MS" panose="030F0702030302020204" pitchFamily="66" charset="0"/>
                <a:ea typeface="Comic Sans MS"/>
                <a:cs typeface="Comic Sans MS"/>
                <a:sym typeface="Comic Sans MS"/>
              </a:rPr>
              <a:t>Q&amp;A</a:t>
            </a:r>
            <a:endParaRPr lang="en-US" sz="2400" dirty="0">
              <a:solidFill>
                <a:schemeClr val="tx1"/>
              </a:solidFill>
              <a:latin typeface="Comic Sans MS"/>
              <a:ea typeface="Comic Sans MS"/>
              <a:cs typeface="Comic Sans MS"/>
              <a:sym typeface="Comic Sans MS"/>
            </a:endParaRPr>
          </a:p>
        </p:txBody>
      </p:sp>
      <p:pic>
        <p:nvPicPr>
          <p:cNvPr id="3" name="Picture 2">
            <a:extLst>
              <a:ext uri="{FF2B5EF4-FFF2-40B4-BE49-F238E27FC236}">
                <a16:creationId xmlns:a16="http://schemas.microsoft.com/office/drawing/2014/main" id="{0BFA7757-E9FE-47C3-8E8F-2572EFEA520D}"/>
              </a:ext>
            </a:extLst>
          </p:cNvPr>
          <p:cNvPicPr>
            <a:picLocks noChangeAspect="1"/>
          </p:cNvPicPr>
          <p:nvPr/>
        </p:nvPicPr>
        <p:blipFill>
          <a:blip r:embed="rId3"/>
          <a:stretch>
            <a:fillRect/>
          </a:stretch>
        </p:blipFill>
        <p:spPr>
          <a:xfrm>
            <a:off x="5867400" y="4011143"/>
            <a:ext cx="2895600" cy="1924050"/>
          </a:xfrm>
          <a:prstGeom prst="rect">
            <a:avLst/>
          </a:prstGeom>
        </p:spPr>
      </p:pic>
    </p:spTree>
    <p:extLst>
      <p:ext uri="{BB962C8B-B14F-4D97-AF65-F5344CB8AC3E}">
        <p14:creationId xmlns:p14="http://schemas.microsoft.com/office/powerpoint/2010/main" val="3046289292"/>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317463"/>
            <a:ext cx="8686800" cy="907358"/>
          </a:xfrm>
        </p:spPr>
        <p:txBody>
          <a:bodyPr/>
          <a:lstStyle/>
          <a:p>
            <a:pPr algn="ctr"/>
            <a:r>
              <a:rPr lang="en-US" altLang="en-US" sz="3600" dirty="0">
                <a:solidFill>
                  <a:schemeClr val="tx1"/>
                </a:solidFill>
                <a:latin typeface="Comic Sans MS" panose="030F0702030302020204" pitchFamily="66" charset="0"/>
              </a:rPr>
              <a:t>Wi-Fi &amp; LTE Coexistence in 5GHz Band</a:t>
            </a:r>
          </a:p>
        </p:txBody>
      </p:sp>
      <p:sp>
        <p:nvSpPr>
          <p:cNvPr id="10243" name="Content Placeholder 2"/>
          <p:cNvSpPr>
            <a:spLocks noGrp="1"/>
          </p:cNvSpPr>
          <p:nvPr>
            <p:ph idx="1"/>
          </p:nvPr>
        </p:nvSpPr>
        <p:spPr>
          <a:xfrm>
            <a:off x="189891" y="1365799"/>
            <a:ext cx="6330583" cy="1415074"/>
          </a:xfrm>
        </p:spPr>
        <p:txBody>
          <a:bodyPr/>
          <a:lstStyle/>
          <a:p>
            <a:endParaRPr lang="en-US" sz="600" dirty="0">
              <a:solidFill>
                <a:schemeClr val="tx1"/>
              </a:solidFill>
              <a:latin typeface="Comic Sans MS"/>
              <a:ea typeface="Comic Sans MS"/>
              <a:cs typeface="Comic Sans MS"/>
              <a:sym typeface="Comic Sans MS"/>
            </a:endParaRPr>
          </a:p>
          <a:p>
            <a:pPr lvl="1"/>
            <a:r>
              <a:rPr lang="en-US" sz="1600" dirty="0">
                <a:solidFill>
                  <a:schemeClr val="tx1"/>
                </a:solidFill>
                <a:latin typeface="Comic Sans MS"/>
                <a:ea typeface="Comic Sans MS"/>
                <a:cs typeface="Comic Sans MS"/>
                <a:sym typeface="Comic Sans MS"/>
              </a:rPr>
              <a:t>Wi-Fi is already operating in 5GHz U-NII bands</a:t>
            </a:r>
          </a:p>
          <a:p>
            <a:pPr lvl="2"/>
            <a:r>
              <a:rPr lang="en-US" sz="1200" dirty="0">
                <a:solidFill>
                  <a:schemeClr val="tx1"/>
                </a:solidFill>
                <a:latin typeface="Comic Sans MS"/>
                <a:ea typeface="Comic Sans MS"/>
                <a:cs typeface="Comic Sans MS"/>
                <a:sym typeface="Comic Sans MS"/>
              </a:rPr>
              <a:t>802.11 ac, 802.11 n.</a:t>
            </a:r>
          </a:p>
          <a:p>
            <a:pPr lvl="2"/>
            <a:r>
              <a:rPr lang="en-US" sz="1200" dirty="0">
                <a:solidFill>
                  <a:schemeClr val="tx1"/>
                </a:solidFill>
                <a:latin typeface="Comic Sans MS"/>
                <a:ea typeface="Comic Sans MS"/>
                <a:cs typeface="Comic Sans MS"/>
                <a:sym typeface="Comic Sans MS"/>
              </a:rPr>
              <a:t>Unlicensed National Information Infrastructure (U-NII)</a:t>
            </a:r>
          </a:p>
          <a:p>
            <a:pPr lvl="1"/>
            <a:r>
              <a:rPr lang="en-US" sz="1600" dirty="0">
                <a:solidFill>
                  <a:schemeClr val="tx1"/>
                </a:solidFill>
                <a:latin typeface="Comic Sans MS"/>
                <a:ea typeface="Comic Sans MS"/>
                <a:cs typeface="Comic Sans MS"/>
                <a:sym typeface="Comic Sans MS"/>
              </a:rPr>
              <a:t>Long Term Evolution (LTE) got permission to 5GHz bands.</a:t>
            </a:r>
          </a:p>
        </p:txBody>
      </p:sp>
      <p:grpSp>
        <p:nvGrpSpPr>
          <p:cNvPr id="2" name="Group 1">
            <a:extLst>
              <a:ext uri="{FF2B5EF4-FFF2-40B4-BE49-F238E27FC236}">
                <a16:creationId xmlns:a16="http://schemas.microsoft.com/office/drawing/2014/main" id="{FF5B0148-0DDC-43F8-BDA2-C4C121F65762}"/>
              </a:ext>
            </a:extLst>
          </p:cNvPr>
          <p:cNvGrpSpPr/>
          <p:nvPr/>
        </p:nvGrpSpPr>
        <p:grpSpPr>
          <a:xfrm>
            <a:off x="565951" y="2743200"/>
            <a:ext cx="8250317" cy="1329628"/>
            <a:chOff x="-5918" y="4345619"/>
            <a:chExt cx="9144000" cy="1695360"/>
          </a:xfrm>
        </p:grpSpPr>
        <p:pic>
          <p:nvPicPr>
            <p:cNvPr id="5" name="Picture 4">
              <a:extLst>
                <a:ext uri="{FF2B5EF4-FFF2-40B4-BE49-F238E27FC236}">
                  <a16:creationId xmlns:a16="http://schemas.microsoft.com/office/drawing/2014/main" id="{2CC2A660-1C69-4E69-8A4B-7AB438CBA573}"/>
                </a:ext>
              </a:extLst>
            </p:cNvPr>
            <p:cNvPicPr>
              <a:picLocks noChangeAspect="1"/>
            </p:cNvPicPr>
            <p:nvPr/>
          </p:nvPicPr>
          <p:blipFill>
            <a:blip r:embed="rId3"/>
            <a:stretch>
              <a:fillRect/>
            </a:stretch>
          </p:blipFill>
          <p:spPr>
            <a:xfrm>
              <a:off x="-5918" y="4876800"/>
              <a:ext cx="9144000" cy="1164179"/>
            </a:xfrm>
            <a:prstGeom prst="rect">
              <a:avLst/>
            </a:prstGeom>
          </p:spPr>
        </p:pic>
        <p:sp>
          <p:nvSpPr>
            <p:cNvPr id="6" name="TextBox 5">
              <a:extLst>
                <a:ext uri="{FF2B5EF4-FFF2-40B4-BE49-F238E27FC236}">
                  <a16:creationId xmlns:a16="http://schemas.microsoft.com/office/drawing/2014/main" id="{14E0F67E-BC64-4D8B-BA23-F270B57881A0}"/>
                </a:ext>
              </a:extLst>
            </p:cNvPr>
            <p:cNvSpPr txBox="1"/>
            <p:nvPr/>
          </p:nvSpPr>
          <p:spPr>
            <a:xfrm>
              <a:off x="6019800" y="4345619"/>
              <a:ext cx="762000" cy="431678"/>
            </a:xfrm>
            <a:prstGeom prst="rect">
              <a:avLst/>
            </a:prstGeom>
            <a:noFill/>
            <a:ln w="28575">
              <a:solidFill>
                <a:schemeClr val="tx1"/>
              </a:solidFill>
            </a:ln>
          </p:spPr>
          <p:txBody>
            <a:bodyPr wrap="square" rtlCol="0">
              <a:spAutoFit/>
            </a:bodyPr>
            <a:lstStyle/>
            <a:p>
              <a:r>
                <a:rPr lang="en-US" sz="1600" dirty="0">
                  <a:solidFill>
                    <a:schemeClr val="tx1"/>
                  </a:solidFill>
                </a:rPr>
                <a:t>Wi-Fi</a:t>
              </a:r>
            </a:p>
          </p:txBody>
        </p:sp>
        <p:sp>
          <p:nvSpPr>
            <p:cNvPr id="10" name="TextBox 9">
              <a:extLst>
                <a:ext uri="{FF2B5EF4-FFF2-40B4-BE49-F238E27FC236}">
                  <a16:creationId xmlns:a16="http://schemas.microsoft.com/office/drawing/2014/main" id="{DE9F54FB-EA8C-4708-A821-8C9CDD7B3363}"/>
                </a:ext>
              </a:extLst>
            </p:cNvPr>
            <p:cNvSpPr txBox="1"/>
            <p:nvPr/>
          </p:nvSpPr>
          <p:spPr>
            <a:xfrm>
              <a:off x="7010400" y="4345619"/>
              <a:ext cx="1561919" cy="431678"/>
            </a:xfrm>
            <a:prstGeom prst="rect">
              <a:avLst/>
            </a:prstGeom>
            <a:noFill/>
            <a:ln w="28575">
              <a:solidFill>
                <a:schemeClr val="tx1"/>
              </a:solidFill>
            </a:ln>
          </p:spPr>
          <p:txBody>
            <a:bodyPr wrap="square" rtlCol="0">
              <a:spAutoFit/>
            </a:bodyPr>
            <a:lstStyle/>
            <a:p>
              <a:r>
                <a:rPr lang="en-US" sz="1600" dirty="0">
                  <a:solidFill>
                    <a:schemeClr val="tx1"/>
                  </a:solidFill>
                </a:rPr>
                <a:t>LTE 5GHz</a:t>
              </a:r>
            </a:p>
          </p:txBody>
        </p:sp>
        <p:cxnSp>
          <p:nvCxnSpPr>
            <p:cNvPr id="12" name="Straight Arrow Connector 11">
              <a:extLst>
                <a:ext uri="{FF2B5EF4-FFF2-40B4-BE49-F238E27FC236}">
                  <a16:creationId xmlns:a16="http://schemas.microsoft.com/office/drawing/2014/main" id="{C475F4EB-9462-4DA1-84ED-1B91A5A41125}"/>
                </a:ext>
              </a:extLst>
            </p:cNvPr>
            <p:cNvCxnSpPr>
              <a:cxnSpLocks/>
              <a:stCxn id="10" idx="2"/>
            </p:cNvCxnSpPr>
            <p:nvPr/>
          </p:nvCxnSpPr>
          <p:spPr bwMode="auto">
            <a:xfrm flipH="1">
              <a:off x="6858003" y="4777297"/>
              <a:ext cx="933357" cy="251905"/>
            </a:xfrm>
            <a:prstGeom prst="straightConnector1">
              <a:avLst/>
            </a:prstGeom>
            <a:solidFill>
              <a:srgbClr val="00B8FF"/>
            </a:solidFill>
            <a:ln w="28575" cap="flat" cmpd="sng" algn="ctr">
              <a:solidFill>
                <a:schemeClr val="tx1"/>
              </a:solidFill>
              <a:prstDash val="solid"/>
              <a:round/>
              <a:headEnd type="none" w="med" len="med"/>
              <a:tailEnd type="triangle"/>
            </a:ln>
            <a:effectLst/>
          </p:spPr>
        </p:cxnSp>
        <p:cxnSp>
          <p:nvCxnSpPr>
            <p:cNvPr id="17" name="Straight Arrow Connector 16">
              <a:extLst>
                <a:ext uri="{FF2B5EF4-FFF2-40B4-BE49-F238E27FC236}">
                  <a16:creationId xmlns:a16="http://schemas.microsoft.com/office/drawing/2014/main" id="{66981F4B-B5BD-4DC1-BA06-4CD81B3321C4}"/>
                </a:ext>
              </a:extLst>
            </p:cNvPr>
            <p:cNvCxnSpPr>
              <a:cxnSpLocks/>
              <a:stCxn id="6" idx="2"/>
            </p:cNvCxnSpPr>
            <p:nvPr/>
          </p:nvCxnSpPr>
          <p:spPr bwMode="auto">
            <a:xfrm>
              <a:off x="6400799" y="4777297"/>
              <a:ext cx="457201" cy="251904"/>
            </a:xfrm>
            <a:prstGeom prst="straightConnector1">
              <a:avLst/>
            </a:prstGeom>
            <a:solidFill>
              <a:srgbClr val="00B8FF"/>
            </a:solidFill>
            <a:ln w="28575" cap="flat" cmpd="sng" algn="ctr">
              <a:solidFill>
                <a:schemeClr val="tx1"/>
              </a:solidFill>
              <a:prstDash val="solid"/>
              <a:round/>
              <a:headEnd type="none" w="med" len="med"/>
              <a:tailEnd type="triangle"/>
            </a:ln>
            <a:effectLst/>
          </p:spPr>
        </p:cxnSp>
      </p:grpSp>
      <p:grpSp>
        <p:nvGrpSpPr>
          <p:cNvPr id="20" name="Group 19">
            <a:extLst>
              <a:ext uri="{FF2B5EF4-FFF2-40B4-BE49-F238E27FC236}">
                <a16:creationId xmlns:a16="http://schemas.microsoft.com/office/drawing/2014/main" id="{C0270171-B49D-4D77-AECD-001F765D75F8}"/>
              </a:ext>
            </a:extLst>
          </p:cNvPr>
          <p:cNvGrpSpPr/>
          <p:nvPr/>
        </p:nvGrpSpPr>
        <p:grpSpPr>
          <a:xfrm>
            <a:off x="609599" y="5396499"/>
            <a:ext cx="3124201" cy="381000"/>
            <a:chOff x="533399" y="5638800"/>
            <a:chExt cx="3124201" cy="381000"/>
          </a:xfrm>
        </p:grpSpPr>
        <p:sp>
          <p:nvSpPr>
            <p:cNvPr id="21" name="Rectangle 20">
              <a:extLst>
                <a:ext uri="{FF2B5EF4-FFF2-40B4-BE49-F238E27FC236}">
                  <a16:creationId xmlns:a16="http://schemas.microsoft.com/office/drawing/2014/main" id="{46E710D3-BF20-4D3A-BD74-375E86A4C714}"/>
                </a:ext>
              </a:extLst>
            </p:cNvPr>
            <p:cNvSpPr/>
            <p:nvPr/>
          </p:nvSpPr>
          <p:spPr bwMode="auto">
            <a:xfrm>
              <a:off x="533399" y="5638800"/>
              <a:ext cx="1153359" cy="381000"/>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57200" rtl="0" eaLnBrk="0" fontAlgn="base" latinLnBrk="0" hangingPunct="0">
                <a:lnSpc>
                  <a:spcPct val="100000"/>
                </a:lnSpc>
                <a:spcBef>
                  <a:spcPct val="0"/>
                </a:spcBef>
                <a:spcAft>
                  <a:spcPct val="0"/>
                </a:spcAft>
                <a:buClr>
                  <a:srgbClr val="000000"/>
                </a:buClr>
                <a:buSzPct val="100000"/>
                <a:buFont typeface="Arial" charset="0"/>
                <a:buNone/>
                <a:tabLst/>
              </a:pPr>
              <a:r>
                <a:rPr kumimoji="0" lang="en-US" sz="1800" b="0" i="0" u="none" strike="noStrike" cap="none" normalizeH="0" baseline="0" dirty="0">
                  <a:ln>
                    <a:noFill/>
                  </a:ln>
                  <a:solidFill>
                    <a:schemeClr val="bg1"/>
                  </a:solidFill>
                  <a:effectLst/>
                  <a:latin typeface="Comic Sans MS" panose="030F0702030302020204" pitchFamily="66" charset="0"/>
                </a:rPr>
                <a:t>Sensing </a:t>
              </a:r>
            </a:p>
          </p:txBody>
        </p:sp>
        <p:sp>
          <p:nvSpPr>
            <p:cNvPr id="22" name="Rectangle 21">
              <a:extLst>
                <a:ext uri="{FF2B5EF4-FFF2-40B4-BE49-F238E27FC236}">
                  <a16:creationId xmlns:a16="http://schemas.microsoft.com/office/drawing/2014/main" id="{C90D9ABB-8306-423C-8E84-484DB05FDFAA}"/>
                </a:ext>
              </a:extLst>
            </p:cNvPr>
            <p:cNvSpPr/>
            <p:nvPr/>
          </p:nvSpPr>
          <p:spPr bwMode="auto">
            <a:xfrm>
              <a:off x="1981200" y="5638800"/>
              <a:ext cx="1676400" cy="381000"/>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57200" rtl="0" eaLnBrk="0" fontAlgn="base" latinLnBrk="0" hangingPunct="0">
                <a:lnSpc>
                  <a:spcPct val="100000"/>
                </a:lnSpc>
                <a:spcBef>
                  <a:spcPct val="0"/>
                </a:spcBef>
                <a:spcAft>
                  <a:spcPct val="0"/>
                </a:spcAft>
                <a:buClr>
                  <a:srgbClr val="000000"/>
                </a:buClr>
                <a:buSzPct val="100000"/>
                <a:buFont typeface="Arial" charset="0"/>
                <a:buNone/>
                <a:tabLst/>
              </a:pPr>
              <a:r>
                <a:rPr kumimoji="0" lang="en-US" sz="1800" b="0" i="0" u="none" strike="noStrike" cap="none" normalizeH="0" baseline="0" dirty="0">
                  <a:ln>
                    <a:noFill/>
                  </a:ln>
                  <a:solidFill>
                    <a:schemeClr val="bg1"/>
                  </a:solidFill>
                  <a:effectLst/>
                  <a:latin typeface="Comic Sans MS" panose="030F0702030302020204" pitchFamily="66" charset="0"/>
                </a:rPr>
                <a:t>Transmission</a:t>
              </a:r>
            </a:p>
          </p:txBody>
        </p:sp>
        <p:cxnSp>
          <p:nvCxnSpPr>
            <p:cNvPr id="23" name="Straight Arrow Connector 22">
              <a:extLst>
                <a:ext uri="{FF2B5EF4-FFF2-40B4-BE49-F238E27FC236}">
                  <a16:creationId xmlns:a16="http://schemas.microsoft.com/office/drawing/2014/main" id="{88BE6B9F-288A-49F0-9202-26B23DED96AC}"/>
                </a:ext>
              </a:extLst>
            </p:cNvPr>
            <p:cNvCxnSpPr>
              <a:cxnSpLocks/>
              <a:stCxn id="21" idx="3"/>
              <a:endCxn id="22" idx="1"/>
            </p:cNvCxnSpPr>
            <p:nvPr/>
          </p:nvCxnSpPr>
          <p:spPr bwMode="auto">
            <a:xfrm>
              <a:off x="1686758" y="5829300"/>
              <a:ext cx="294442" cy="0"/>
            </a:xfrm>
            <a:prstGeom prst="straightConnector1">
              <a:avLst/>
            </a:prstGeom>
            <a:solidFill>
              <a:srgbClr val="00B8FF"/>
            </a:solidFill>
            <a:ln w="38100" cap="flat" cmpd="sng" algn="ctr">
              <a:solidFill>
                <a:schemeClr val="tx1"/>
              </a:solidFill>
              <a:prstDash val="solid"/>
              <a:round/>
              <a:headEnd type="none" w="med" len="med"/>
              <a:tailEnd type="triangle"/>
            </a:ln>
            <a:effectLst/>
          </p:spPr>
        </p:cxnSp>
      </p:grpSp>
      <p:sp>
        <p:nvSpPr>
          <p:cNvPr id="25" name="TextBox 24">
            <a:extLst>
              <a:ext uri="{FF2B5EF4-FFF2-40B4-BE49-F238E27FC236}">
                <a16:creationId xmlns:a16="http://schemas.microsoft.com/office/drawing/2014/main" id="{969AD5F7-AFC6-4B95-84CD-AC1B779640DA}"/>
              </a:ext>
            </a:extLst>
          </p:cNvPr>
          <p:cNvSpPr txBox="1"/>
          <p:nvPr/>
        </p:nvSpPr>
        <p:spPr>
          <a:xfrm>
            <a:off x="1762959" y="5955268"/>
            <a:ext cx="990600" cy="369332"/>
          </a:xfrm>
          <a:prstGeom prst="rect">
            <a:avLst/>
          </a:prstGeom>
          <a:noFill/>
        </p:spPr>
        <p:txBody>
          <a:bodyPr wrap="square" rtlCol="0">
            <a:spAutoFit/>
          </a:bodyPr>
          <a:lstStyle/>
          <a:p>
            <a:r>
              <a:rPr lang="en-US" dirty="0">
                <a:solidFill>
                  <a:schemeClr val="tx1"/>
                </a:solidFill>
                <a:latin typeface="Comic Sans MS" panose="030F0702030302020204" pitchFamily="66" charset="0"/>
              </a:rPr>
              <a:t>Wi-Fi</a:t>
            </a:r>
          </a:p>
        </p:txBody>
      </p:sp>
      <p:sp>
        <p:nvSpPr>
          <p:cNvPr id="26" name="TextBox 25">
            <a:extLst>
              <a:ext uri="{FF2B5EF4-FFF2-40B4-BE49-F238E27FC236}">
                <a16:creationId xmlns:a16="http://schemas.microsoft.com/office/drawing/2014/main" id="{6422ABCC-9BC8-4AFE-962C-61C157A06559}"/>
              </a:ext>
            </a:extLst>
          </p:cNvPr>
          <p:cNvSpPr txBox="1"/>
          <p:nvPr/>
        </p:nvSpPr>
        <p:spPr>
          <a:xfrm>
            <a:off x="6898866" y="6031468"/>
            <a:ext cx="741283" cy="369332"/>
          </a:xfrm>
          <a:prstGeom prst="rect">
            <a:avLst/>
          </a:prstGeom>
          <a:noFill/>
        </p:spPr>
        <p:txBody>
          <a:bodyPr wrap="square" rtlCol="0">
            <a:spAutoFit/>
          </a:bodyPr>
          <a:lstStyle/>
          <a:p>
            <a:r>
              <a:rPr lang="en-US" dirty="0">
                <a:solidFill>
                  <a:schemeClr val="tx1"/>
                </a:solidFill>
                <a:latin typeface="Comic Sans MS" panose="030F0702030302020204" pitchFamily="66" charset="0"/>
              </a:rPr>
              <a:t>LTE</a:t>
            </a:r>
          </a:p>
        </p:txBody>
      </p:sp>
      <p:sp>
        <p:nvSpPr>
          <p:cNvPr id="27" name="TextBox 26">
            <a:extLst>
              <a:ext uri="{FF2B5EF4-FFF2-40B4-BE49-F238E27FC236}">
                <a16:creationId xmlns:a16="http://schemas.microsoft.com/office/drawing/2014/main" id="{226376B3-9B2D-47BC-980E-B7E3D13F9D7E}"/>
              </a:ext>
            </a:extLst>
          </p:cNvPr>
          <p:cNvSpPr txBox="1"/>
          <p:nvPr/>
        </p:nvSpPr>
        <p:spPr>
          <a:xfrm>
            <a:off x="2040779" y="6395650"/>
            <a:ext cx="5583317" cy="369332"/>
          </a:xfrm>
          <a:prstGeom prst="rect">
            <a:avLst/>
          </a:prstGeom>
          <a:noFill/>
        </p:spPr>
        <p:txBody>
          <a:bodyPr wrap="square" rtlCol="0">
            <a:spAutoFit/>
          </a:bodyPr>
          <a:lstStyle/>
          <a:p>
            <a:r>
              <a:rPr lang="en-US" dirty="0">
                <a:solidFill>
                  <a:srgbClr val="FF0000"/>
                </a:solidFill>
                <a:latin typeface="Comic Sans MS" panose="030F0702030302020204" pitchFamily="66" charset="0"/>
              </a:rPr>
              <a:t>Coexistence: Wi-Fi does not get fair share.</a:t>
            </a:r>
          </a:p>
        </p:txBody>
      </p:sp>
      <p:sp>
        <p:nvSpPr>
          <p:cNvPr id="28" name="TextBox 27">
            <a:extLst>
              <a:ext uri="{FF2B5EF4-FFF2-40B4-BE49-F238E27FC236}">
                <a16:creationId xmlns:a16="http://schemas.microsoft.com/office/drawing/2014/main" id="{03AF687D-087A-40B5-82EA-8844CB25BA5A}"/>
              </a:ext>
            </a:extLst>
          </p:cNvPr>
          <p:cNvSpPr txBox="1"/>
          <p:nvPr/>
        </p:nvSpPr>
        <p:spPr>
          <a:xfrm>
            <a:off x="1507379" y="4956466"/>
            <a:ext cx="1330541" cy="369332"/>
          </a:xfrm>
          <a:prstGeom prst="rect">
            <a:avLst/>
          </a:prstGeom>
          <a:noFill/>
        </p:spPr>
        <p:txBody>
          <a:bodyPr wrap="square" rtlCol="0">
            <a:spAutoFit/>
          </a:bodyPr>
          <a:lstStyle/>
          <a:p>
            <a:r>
              <a:rPr lang="en-US" dirty="0">
                <a:solidFill>
                  <a:schemeClr val="tx1"/>
                </a:solidFill>
                <a:latin typeface="Comic Sans MS" panose="030F0702030302020204" pitchFamily="66" charset="0"/>
              </a:rPr>
              <a:t>Sensing</a:t>
            </a:r>
          </a:p>
        </p:txBody>
      </p:sp>
      <p:sp>
        <p:nvSpPr>
          <p:cNvPr id="29" name="TextBox 28">
            <a:extLst>
              <a:ext uri="{FF2B5EF4-FFF2-40B4-BE49-F238E27FC236}">
                <a16:creationId xmlns:a16="http://schemas.microsoft.com/office/drawing/2014/main" id="{B308289D-CD37-4ACE-B04B-80DA32768352}"/>
              </a:ext>
            </a:extLst>
          </p:cNvPr>
          <p:cNvSpPr txBox="1"/>
          <p:nvPr/>
        </p:nvSpPr>
        <p:spPr>
          <a:xfrm>
            <a:off x="6520474" y="5016869"/>
            <a:ext cx="1330541" cy="369332"/>
          </a:xfrm>
          <a:prstGeom prst="rect">
            <a:avLst/>
          </a:prstGeom>
          <a:noFill/>
        </p:spPr>
        <p:txBody>
          <a:bodyPr wrap="square" rtlCol="0">
            <a:spAutoFit/>
          </a:bodyPr>
          <a:lstStyle/>
          <a:p>
            <a:r>
              <a:rPr lang="en-US" dirty="0">
                <a:solidFill>
                  <a:schemeClr val="tx1"/>
                </a:solidFill>
                <a:latin typeface="Comic Sans MS" panose="030F0702030302020204" pitchFamily="66" charset="0"/>
              </a:rPr>
              <a:t>No sensing</a:t>
            </a:r>
          </a:p>
        </p:txBody>
      </p:sp>
      <p:sp>
        <p:nvSpPr>
          <p:cNvPr id="30" name="Rectangle 29">
            <a:extLst>
              <a:ext uri="{FF2B5EF4-FFF2-40B4-BE49-F238E27FC236}">
                <a16:creationId xmlns:a16="http://schemas.microsoft.com/office/drawing/2014/main" id="{033B4983-6620-41BF-BE80-99B1EAB83036}"/>
              </a:ext>
            </a:extLst>
          </p:cNvPr>
          <p:cNvSpPr/>
          <p:nvPr/>
        </p:nvSpPr>
        <p:spPr bwMode="auto">
          <a:xfrm>
            <a:off x="6324600" y="5405676"/>
            <a:ext cx="1676400" cy="381000"/>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57200" rtl="0" eaLnBrk="0" fontAlgn="base" latinLnBrk="0" hangingPunct="0">
              <a:lnSpc>
                <a:spcPct val="100000"/>
              </a:lnSpc>
              <a:spcBef>
                <a:spcPct val="0"/>
              </a:spcBef>
              <a:spcAft>
                <a:spcPct val="0"/>
              </a:spcAft>
              <a:buClr>
                <a:srgbClr val="000000"/>
              </a:buClr>
              <a:buSzPct val="100000"/>
              <a:buFont typeface="Arial" charset="0"/>
              <a:buNone/>
              <a:tabLst/>
            </a:pPr>
            <a:r>
              <a:rPr kumimoji="0" lang="en-US" sz="1800" b="0" i="0" u="none" strike="noStrike" cap="none" normalizeH="0" baseline="0" dirty="0">
                <a:ln>
                  <a:noFill/>
                </a:ln>
                <a:solidFill>
                  <a:schemeClr val="bg1"/>
                </a:solidFill>
                <a:effectLst/>
                <a:latin typeface="Comic Sans MS" panose="030F0702030302020204" pitchFamily="66" charset="0"/>
              </a:rPr>
              <a:t>Transmission</a:t>
            </a:r>
          </a:p>
        </p:txBody>
      </p:sp>
      <p:sp>
        <p:nvSpPr>
          <p:cNvPr id="31" name="TextBox 30">
            <a:extLst>
              <a:ext uri="{FF2B5EF4-FFF2-40B4-BE49-F238E27FC236}">
                <a16:creationId xmlns:a16="http://schemas.microsoft.com/office/drawing/2014/main" id="{451074D5-DCE9-4EE6-8B8D-98FB193C5C3B}"/>
              </a:ext>
            </a:extLst>
          </p:cNvPr>
          <p:cNvSpPr txBox="1"/>
          <p:nvPr/>
        </p:nvSpPr>
        <p:spPr>
          <a:xfrm>
            <a:off x="5794158" y="5769858"/>
            <a:ext cx="2737282" cy="261610"/>
          </a:xfrm>
          <a:prstGeom prst="rect">
            <a:avLst/>
          </a:prstGeom>
          <a:noFill/>
        </p:spPr>
        <p:txBody>
          <a:bodyPr wrap="square" rtlCol="0">
            <a:spAutoFit/>
          </a:bodyPr>
          <a:lstStyle/>
          <a:p>
            <a:pPr algn="ctr"/>
            <a:r>
              <a:rPr lang="en-US" sz="1100" dirty="0">
                <a:solidFill>
                  <a:schemeClr val="tx1"/>
                </a:solidFill>
                <a:latin typeface="Comic Sans MS" panose="030F0702030302020204" pitchFamily="66" charset="0"/>
              </a:rPr>
              <a:t>Occupies whole spectrum all the time</a:t>
            </a:r>
          </a:p>
        </p:txBody>
      </p:sp>
      <p:sp>
        <p:nvSpPr>
          <p:cNvPr id="24" name="TextBox 23">
            <a:extLst>
              <a:ext uri="{FF2B5EF4-FFF2-40B4-BE49-F238E27FC236}">
                <a16:creationId xmlns:a16="http://schemas.microsoft.com/office/drawing/2014/main" id="{E1D25ED0-71E4-4EFD-850D-AA84E7CCC242}"/>
              </a:ext>
            </a:extLst>
          </p:cNvPr>
          <p:cNvSpPr txBox="1"/>
          <p:nvPr/>
        </p:nvSpPr>
        <p:spPr>
          <a:xfrm>
            <a:off x="2040779" y="4114800"/>
            <a:ext cx="550021" cy="338554"/>
          </a:xfrm>
          <a:prstGeom prst="rect">
            <a:avLst/>
          </a:prstGeom>
          <a:noFill/>
          <a:ln w="28575">
            <a:solidFill>
              <a:schemeClr val="tx1"/>
            </a:solidFill>
          </a:ln>
        </p:spPr>
        <p:txBody>
          <a:bodyPr wrap="square" rtlCol="0">
            <a:spAutoFit/>
          </a:bodyPr>
          <a:lstStyle/>
          <a:p>
            <a:r>
              <a:rPr lang="en-US" sz="1600" dirty="0">
                <a:solidFill>
                  <a:schemeClr val="tx1"/>
                </a:solidFill>
              </a:rPr>
              <a:t>LTE</a:t>
            </a:r>
          </a:p>
        </p:txBody>
      </p:sp>
      <p:cxnSp>
        <p:nvCxnSpPr>
          <p:cNvPr id="32" name="Straight Arrow Connector 31">
            <a:extLst>
              <a:ext uri="{FF2B5EF4-FFF2-40B4-BE49-F238E27FC236}">
                <a16:creationId xmlns:a16="http://schemas.microsoft.com/office/drawing/2014/main" id="{47965B33-7350-42BA-B62B-179AD347713F}"/>
              </a:ext>
            </a:extLst>
          </p:cNvPr>
          <p:cNvCxnSpPr>
            <a:cxnSpLocks/>
            <a:stCxn id="24" idx="0"/>
          </p:cNvCxnSpPr>
          <p:nvPr/>
        </p:nvCxnSpPr>
        <p:spPr bwMode="auto">
          <a:xfrm flipV="1">
            <a:off x="2315790" y="3697152"/>
            <a:ext cx="0" cy="417648"/>
          </a:xfrm>
          <a:prstGeom prst="straightConnector1">
            <a:avLst/>
          </a:prstGeom>
          <a:solidFill>
            <a:srgbClr val="00B8FF"/>
          </a:solidFill>
          <a:ln w="28575" cap="flat" cmpd="sng" algn="ctr">
            <a:solidFill>
              <a:schemeClr val="tx1"/>
            </a:solidFill>
            <a:prstDash val="solid"/>
            <a:round/>
            <a:headEnd type="none" w="med" len="med"/>
            <a:tailEnd type="triangle"/>
          </a:ln>
          <a:effectLst/>
        </p:spPr>
      </p:cxnSp>
      <p:sp>
        <p:nvSpPr>
          <p:cNvPr id="35" name="TextBox 34">
            <a:extLst>
              <a:ext uri="{FF2B5EF4-FFF2-40B4-BE49-F238E27FC236}">
                <a16:creationId xmlns:a16="http://schemas.microsoft.com/office/drawing/2014/main" id="{5A0ADEF5-7C10-4520-B76F-93DEB07F2D32}"/>
              </a:ext>
            </a:extLst>
          </p:cNvPr>
          <p:cNvSpPr txBox="1"/>
          <p:nvPr/>
        </p:nvSpPr>
        <p:spPr>
          <a:xfrm>
            <a:off x="3575042" y="4114800"/>
            <a:ext cx="550021" cy="338554"/>
          </a:xfrm>
          <a:prstGeom prst="rect">
            <a:avLst/>
          </a:prstGeom>
          <a:noFill/>
          <a:ln w="28575">
            <a:solidFill>
              <a:schemeClr val="tx1"/>
            </a:solidFill>
          </a:ln>
        </p:spPr>
        <p:txBody>
          <a:bodyPr wrap="square" rtlCol="0">
            <a:spAutoFit/>
          </a:bodyPr>
          <a:lstStyle/>
          <a:p>
            <a:r>
              <a:rPr lang="en-US" sz="1600" dirty="0">
                <a:solidFill>
                  <a:schemeClr val="tx1"/>
                </a:solidFill>
              </a:rPr>
              <a:t>LTE</a:t>
            </a:r>
          </a:p>
        </p:txBody>
      </p:sp>
      <p:cxnSp>
        <p:nvCxnSpPr>
          <p:cNvPr id="36" name="Straight Arrow Connector 35">
            <a:extLst>
              <a:ext uri="{FF2B5EF4-FFF2-40B4-BE49-F238E27FC236}">
                <a16:creationId xmlns:a16="http://schemas.microsoft.com/office/drawing/2014/main" id="{5EC93F0B-F46D-41E9-83D9-BA5FBC0D4772}"/>
              </a:ext>
            </a:extLst>
          </p:cNvPr>
          <p:cNvCxnSpPr>
            <a:cxnSpLocks/>
            <a:stCxn id="35" idx="0"/>
          </p:cNvCxnSpPr>
          <p:nvPr/>
        </p:nvCxnSpPr>
        <p:spPr bwMode="auto">
          <a:xfrm flipV="1">
            <a:off x="3850053" y="3697152"/>
            <a:ext cx="0" cy="417648"/>
          </a:xfrm>
          <a:prstGeom prst="straightConnector1">
            <a:avLst/>
          </a:prstGeom>
          <a:solidFill>
            <a:srgbClr val="00B8FF"/>
          </a:solidFill>
          <a:ln w="28575" cap="flat" cmpd="sng" algn="ctr">
            <a:solidFill>
              <a:schemeClr val="tx1"/>
            </a:solidFill>
            <a:prstDash val="solid"/>
            <a:round/>
            <a:headEnd type="none" w="med" len="med"/>
            <a:tailEnd type="triangle"/>
          </a:ln>
          <a:effectLst/>
        </p:spPr>
      </p:cxnSp>
      <p:sp>
        <p:nvSpPr>
          <p:cNvPr id="37" name="TextBox 36">
            <a:extLst>
              <a:ext uri="{FF2B5EF4-FFF2-40B4-BE49-F238E27FC236}">
                <a16:creationId xmlns:a16="http://schemas.microsoft.com/office/drawing/2014/main" id="{4C2562B0-61C3-499A-8EA2-57692C70334F}"/>
              </a:ext>
            </a:extLst>
          </p:cNvPr>
          <p:cNvSpPr txBox="1"/>
          <p:nvPr/>
        </p:nvSpPr>
        <p:spPr>
          <a:xfrm>
            <a:off x="4343400" y="4114800"/>
            <a:ext cx="550021" cy="338554"/>
          </a:xfrm>
          <a:prstGeom prst="rect">
            <a:avLst/>
          </a:prstGeom>
          <a:noFill/>
          <a:ln w="28575">
            <a:solidFill>
              <a:schemeClr val="tx1"/>
            </a:solidFill>
          </a:ln>
        </p:spPr>
        <p:txBody>
          <a:bodyPr wrap="square" rtlCol="0">
            <a:spAutoFit/>
          </a:bodyPr>
          <a:lstStyle/>
          <a:p>
            <a:r>
              <a:rPr lang="en-US" sz="1600" dirty="0">
                <a:solidFill>
                  <a:schemeClr val="tx1"/>
                </a:solidFill>
              </a:rPr>
              <a:t>LTE</a:t>
            </a:r>
          </a:p>
        </p:txBody>
      </p:sp>
      <p:cxnSp>
        <p:nvCxnSpPr>
          <p:cNvPr id="38" name="Straight Arrow Connector 37">
            <a:extLst>
              <a:ext uri="{FF2B5EF4-FFF2-40B4-BE49-F238E27FC236}">
                <a16:creationId xmlns:a16="http://schemas.microsoft.com/office/drawing/2014/main" id="{DA12752F-4C98-4543-9D75-3FF5B8AB2F8C}"/>
              </a:ext>
            </a:extLst>
          </p:cNvPr>
          <p:cNvCxnSpPr>
            <a:cxnSpLocks/>
            <a:stCxn id="37" idx="0"/>
          </p:cNvCxnSpPr>
          <p:nvPr/>
        </p:nvCxnSpPr>
        <p:spPr bwMode="auto">
          <a:xfrm flipV="1">
            <a:off x="4618411" y="3697152"/>
            <a:ext cx="0" cy="417648"/>
          </a:xfrm>
          <a:prstGeom prst="straightConnector1">
            <a:avLst/>
          </a:prstGeom>
          <a:solidFill>
            <a:srgbClr val="00B8FF"/>
          </a:solidFill>
          <a:ln w="28575" cap="flat" cmpd="sng" algn="ctr">
            <a:solidFill>
              <a:schemeClr val="tx1"/>
            </a:solidFill>
            <a:prstDash val="solid"/>
            <a:round/>
            <a:headEnd type="none" w="med" len="med"/>
            <a:tailEnd type="triangle"/>
          </a:ln>
          <a:effectLst/>
        </p:spPr>
      </p:cxnSp>
      <p:sp>
        <p:nvSpPr>
          <p:cNvPr id="39" name="TextBox 38">
            <a:extLst>
              <a:ext uri="{FF2B5EF4-FFF2-40B4-BE49-F238E27FC236}">
                <a16:creationId xmlns:a16="http://schemas.microsoft.com/office/drawing/2014/main" id="{4C6AC23C-4AAC-4211-B17B-07A262B548A2}"/>
              </a:ext>
            </a:extLst>
          </p:cNvPr>
          <p:cNvSpPr txBox="1"/>
          <p:nvPr/>
        </p:nvSpPr>
        <p:spPr>
          <a:xfrm>
            <a:off x="2743209" y="4114800"/>
            <a:ext cx="716082" cy="338554"/>
          </a:xfrm>
          <a:prstGeom prst="rect">
            <a:avLst/>
          </a:prstGeom>
          <a:noFill/>
          <a:ln w="28575">
            <a:solidFill>
              <a:schemeClr val="tx1"/>
            </a:solidFill>
          </a:ln>
        </p:spPr>
        <p:txBody>
          <a:bodyPr wrap="square" rtlCol="0">
            <a:spAutoFit/>
          </a:bodyPr>
          <a:lstStyle/>
          <a:p>
            <a:r>
              <a:rPr lang="en-US" sz="1600" dirty="0">
                <a:solidFill>
                  <a:schemeClr val="tx1"/>
                </a:solidFill>
              </a:rPr>
              <a:t>Wi-Fi</a:t>
            </a:r>
          </a:p>
        </p:txBody>
      </p:sp>
      <p:cxnSp>
        <p:nvCxnSpPr>
          <p:cNvPr id="40" name="Straight Arrow Connector 39">
            <a:extLst>
              <a:ext uri="{FF2B5EF4-FFF2-40B4-BE49-F238E27FC236}">
                <a16:creationId xmlns:a16="http://schemas.microsoft.com/office/drawing/2014/main" id="{46804433-CAA5-4315-9FDF-CF173E665563}"/>
              </a:ext>
            </a:extLst>
          </p:cNvPr>
          <p:cNvCxnSpPr>
            <a:cxnSpLocks/>
            <a:stCxn id="39" idx="0"/>
          </p:cNvCxnSpPr>
          <p:nvPr/>
        </p:nvCxnSpPr>
        <p:spPr bwMode="auto">
          <a:xfrm flipV="1">
            <a:off x="3101250" y="3697152"/>
            <a:ext cx="83030" cy="417648"/>
          </a:xfrm>
          <a:prstGeom prst="straightConnector1">
            <a:avLst/>
          </a:prstGeom>
          <a:solidFill>
            <a:srgbClr val="00B8FF"/>
          </a:solidFill>
          <a:ln w="28575" cap="flat" cmpd="sng" algn="ctr">
            <a:solidFill>
              <a:schemeClr val="tx1"/>
            </a:solidFill>
            <a:prstDash val="solid"/>
            <a:round/>
            <a:headEnd type="none" w="med" len="med"/>
            <a:tailEnd type="triangle"/>
          </a:ln>
          <a:effectLst/>
        </p:spPr>
      </p:cxnSp>
      <p:sp>
        <p:nvSpPr>
          <p:cNvPr id="16" name="Right Brace 15">
            <a:extLst>
              <a:ext uri="{FF2B5EF4-FFF2-40B4-BE49-F238E27FC236}">
                <a16:creationId xmlns:a16="http://schemas.microsoft.com/office/drawing/2014/main" id="{5816171A-CA06-4B72-886A-9E245BD12BB8}"/>
              </a:ext>
            </a:extLst>
          </p:cNvPr>
          <p:cNvSpPr/>
          <p:nvPr/>
        </p:nvSpPr>
        <p:spPr bwMode="auto">
          <a:xfrm rot="5400000">
            <a:off x="3276600" y="3124288"/>
            <a:ext cx="381000" cy="2971799"/>
          </a:xfrm>
          <a:prstGeom prst="rightBrace">
            <a:avLst>
              <a:gd name="adj1" fmla="val 53333"/>
              <a:gd name="adj2" fmla="val 50000"/>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Arial" charset="0"/>
              <a:buNone/>
              <a:tabLst/>
            </a:pPr>
            <a:endParaRPr kumimoji="0" lang="en-US" sz="1800" b="0" i="0" u="none" strike="noStrike" cap="none" normalizeH="0" baseline="0">
              <a:ln>
                <a:noFill/>
              </a:ln>
              <a:solidFill>
                <a:schemeClr val="bg1"/>
              </a:solidFill>
              <a:effectLst/>
              <a:latin typeface="Arial" charset="0"/>
            </a:endParaRPr>
          </a:p>
        </p:txBody>
      </p:sp>
      <p:sp>
        <p:nvSpPr>
          <p:cNvPr id="18" name="TextBox 17">
            <a:extLst>
              <a:ext uri="{FF2B5EF4-FFF2-40B4-BE49-F238E27FC236}">
                <a16:creationId xmlns:a16="http://schemas.microsoft.com/office/drawing/2014/main" id="{B40221BC-DC50-44E7-AF8B-F01E24CAD346}"/>
              </a:ext>
            </a:extLst>
          </p:cNvPr>
          <p:cNvSpPr txBox="1"/>
          <p:nvPr/>
        </p:nvSpPr>
        <p:spPr>
          <a:xfrm>
            <a:off x="2991357" y="4716651"/>
            <a:ext cx="1627053" cy="307777"/>
          </a:xfrm>
          <a:prstGeom prst="rect">
            <a:avLst/>
          </a:prstGeom>
          <a:noFill/>
        </p:spPr>
        <p:txBody>
          <a:bodyPr wrap="square" rtlCol="0">
            <a:spAutoFit/>
          </a:bodyPr>
          <a:lstStyle/>
          <a:p>
            <a:r>
              <a:rPr lang="en-US" sz="1400" dirty="0">
                <a:solidFill>
                  <a:schemeClr val="tx1"/>
                </a:solidFill>
                <a:latin typeface="Comic Sans MS" panose="030F0702030302020204" pitchFamily="66" charset="0"/>
              </a:rPr>
              <a:t>congested</a:t>
            </a:r>
          </a:p>
        </p:txBody>
      </p:sp>
    </p:spTree>
    <p:extLst>
      <p:ext uri="{BB962C8B-B14F-4D97-AF65-F5344CB8AC3E}">
        <p14:creationId xmlns:p14="http://schemas.microsoft.com/office/powerpoint/2010/main" val="1231871983"/>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292296"/>
            <a:ext cx="8386762" cy="912100"/>
          </a:xfrm>
        </p:spPr>
        <p:txBody>
          <a:bodyPr/>
          <a:lstStyle/>
          <a:p>
            <a:r>
              <a:rPr lang="en-US" altLang="en-US" sz="3600" dirty="0">
                <a:latin typeface="Comic Sans MS" panose="030F0702030302020204" pitchFamily="66" charset="0"/>
              </a:rPr>
              <a:t>Two Versions of LTE for Future (5G)</a:t>
            </a:r>
          </a:p>
        </p:txBody>
      </p:sp>
      <p:sp>
        <p:nvSpPr>
          <p:cNvPr id="10243" name="Content Placeholder 2"/>
          <p:cNvSpPr>
            <a:spLocks noGrp="1"/>
          </p:cNvSpPr>
          <p:nvPr>
            <p:ph idx="1"/>
          </p:nvPr>
        </p:nvSpPr>
        <p:spPr>
          <a:xfrm>
            <a:off x="41737" y="1371602"/>
            <a:ext cx="4911263" cy="1347923"/>
          </a:xfrm>
        </p:spPr>
        <p:txBody>
          <a:bodyPr/>
          <a:lstStyle/>
          <a:p>
            <a:endParaRPr lang="en-US" sz="700" dirty="0">
              <a:solidFill>
                <a:schemeClr val="tx1"/>
              </a:solidFill>
              <a:latin typeface="Comic Sans MS"/>
              <a:ea typeface="Comic Sans MS"/>
              <a:cs typeface="Comic Sans MS"/>
              <a:sym typeface="Comic Sans MS"/>
            </a:endParaRPr>
          </a:p>
          <a:p>
            <a:pPr lvl="1"/>
            <a:r>
              <a:rPr lang="en-US" sz="1800" dirty="0">
                <a:solidFill>
                  <a:schemeClr val="tx1"/>
                </a:solidFill>
                <a:latin typeface="Comic Sans MS"/>
                <a:ea typeface="Comic Sans MS"/>
                <a:cs typeface="Comic Sans MS"/>
                <a:sym typeface="Comic Sans MS"/>
              </a:rPr>
              <a:t>LTE-LAA (sensing)</a:t>
            </a:r>
          </a:p>
          <a:p>
            <a:pPr lvl="2"/>
            <a:r>
              <a:rPr lang="en-US" sz="1400" dirty="0">
                <a:solidFill>
                  <a:schemeClr val="tx1"/>
                </a:solidFill>
                <a:latin typeface="Comic Sans MS"/>
                <a:ea typeface="Comic Sans MS"/>
                <a:cs typeface="Comic Sans MS"/>
                <a:sym typeface="Comic Sans MS"/>
              </a:rPr>
              <a:t>Licensed Assisted Access (Wi-Fi like model).</a:t>
            </a:r>
          </a:p>
          <a:p>
            <a:pPr lvl="2"/>
            <a:r>
              <a:rPr lang="en-US" sz="1400" dirty="0">
                <a:solidFill>
                  <a:schemeClr val="tx1"/>
                </a:solidFill>
                <a:latin typeface="Comic Sans MS"/>
                <a:ea typeface="Comic Sans MS"/>
                <a:cs typeface="Comic Sans MS"/>
                <a:sym typeface="Comic Sans MS"/>
              </a:rPr>
              <a:t>Primary: 1800MHz, 1900MHz</a:t>
            </a:r>
          </a:p>
          <a:p>
            <a:pPr lvl="2"/>
            <a:r>
              <a:rPr lang="en-US" sz="1400" dirty="0">
                <a:solidFill>
                  <a:schemeClr val="tx1"/>
                </a:solidFill>
                <a:latin typeface="Comic Sans MS"/>
                <a:ea typeface="Comic Sans MS"/>
                <a:cs typeface="Comic Sans MS"/>
                <a:sym typeface="Comic Sans MS"/>
              </a:rPr>
              <a:t>Secondary: 5Ghz U-NII</a:t>
            </a:r>
          </a:p>
        </p:txBody>
      </p:sp>
      <p:grpSp>
        <p:nvGrpSpPr>
          <p:cNvPr id="2" name="Group 1">
            <a:extLst>
              <a:ext uri="{FF2B5EF4-FFF2-40B4-BE49-F238E27FC236}">
                <a16:creationId xmlns:a16="http://schemas.microsoft.com/office/drawing/2014/main" id="{5CF13856-447A-46C2-A232-B065829D0CF7}"/>
              </a:ext>
            </a:extLst>
          </p:cNvPr>
          <p:cNvGrpSpPr/>
          <p:nvPr/>
        </p:nvGrpSpPr>
        <p:grpSpPr>
          <a:xfrm>
            <a:off x="719795" y="3193038"/>
            <a:ext cx="3750406" cy="381000"/>
            <a:chOff x="990600" y="4572000"/>
            <a:chExt cx="3686614" cy="381000"/>
          </a:xfrm>
        </p:grpSpPr>
        <p:sp>
          <p:nvSpPr>
            <p:cNvPr id="5" name="Rectangle 4">
              <a:extLst>
                <a:ext uri="{FF2B5EF4-FFF2-40B4-BE49-F238E27FC236}">
                  <a16:creationId xmlns:a16="http://schemas.microsoft.com/office/drawing/2014/main" id="{586E8F10-C7C5-4B65-89A4-F7A03C537940}"/>
                </a:ext>
              </a:extLst>
            </p:cNvPr>
            <p:cNvSpPr/>
            <p:nvPr/>
          </p:nvSpPr>
          <p:spPr bwMode="auto">
            <a:xfrm>
              <a:off x="990600" y="4572000"/>
              <a:ext cx="1232210" cy="381000"/>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57200" rtl="0" eaLnBrk="0" fontAlgn="base" latinLnBrk="0" hangingPunct="0">
                <a:lnSpc>
                  <a:spcPct val="100000"/>
                </a:lnSpc>
                <a:spcBef>
                  <a:spcPct val="0"/>
                </a:spcBef>
                <a:spcAft>
                  <a:spcPct val="0"/>
                </a:spcAft>
                <a:buClr>
                  <a:srgbClr val="000000"/>
                </a:buClr>
                <a:buSzPct val="100000"/>
                <a:buFont typeface="Arial" charset="0"/>
                <a:buNone/>
                <a:tabLst/>
              </a:pPr>
              <a:r>
                <a:rPr kumimoji="0" lang="en-US" sz="1800" b="0" i="0" u="none" strike="noStrike" cap="none" normalizeH="0" baseline="0" dirty="0">
                  <a:ln>
                    <a:noFill/>
                  </a:ln>
                  <a:solidFill>
                    <a:schemeClr val="bg1"/>
                  </a:solidFill>
                  <a:effectLst/>
                  <a:latin typeface="Arial" charset="0"/>
                </a:rPr>
                <a:t>Sense </a:t>
              </a:r>
            </a:p>
          </p:txBody>
        </p:sp>
        <p:sp>
          <p:nvSpPr>
            <p:cNvPr id="6" name="Rectangle 5">
              <a:extLst>
                <a:ext uri="{FF2B5EF4-FFF2-40B4-BE49-F238E27FC236}">
                  <a16:creationId xmlns:a16="http://schemas.microsoft.com/office/drawing/2014/main" id="{FED0BE55-BC37-4D4A-9C37-8B3281968BBC}"/>
                </a:ext>
              </a:extLst>
            </p:cNvPr>
            <p:cNvSpPr/>
            <p:nvPr/>
          </p:nvSpPr>
          <p:spPr bwMode="auto">
            <a:xfrm>
              <a:off x="2591936" y="4572000"/>
              <a:ext cx="2085278" cy="381000"/>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57200" rtl="0" eaLnBrk="0" fontAlgn="base" latinLnBrk="0" hangingPunct="0">
                <a:lnSpc>
                  <a:spcPct val="100000"/>
                </a:lnSpc>
                <a:spcBef>
                  <a:spcPct val="0"/>
                </a:spcBef>
                <a:spcAft>
                  <a:spcPct val="0"/>
                </a:spcAft>
                <a:buClr>
                  <a:srgbClr val="000000"/>
                </a:buClr>
                <a:buSzPct val="100000"/>
                <a:buFont typeface="Arial" charset="0"/>
                <a:buNone/>
                <a:tabLst/>
              </a:pPr>
              <a:r>
                <a:rPr kumimoji="0" lang="en-US" sz="1800" b="0" i="0" u="none" strike="noStrike" cap="none" normalizeH="0" baseline="0" dirty="0">
                  <a:ln>
                    <a:noFill/>
                  </a:ln>
                  <a:solidFill>
                    <a:schemeClr val="bg1"/>
                  </a:solidFill>
                  <a:effectLst/>
                  <a:latin typeface="Arial" charset="0"/>
                </a:rPr>
                <a:t>LTE Transmission</a:t>
              </a:r>
            </a:p>
          </p:txBody>
        </p:sp>
        <p:cxnSp>
          <p:nvCxnSpPr>
            <p:cNvPr id="7" name="Straight Arrow Connector 6">
              <a:extLst>
                <a:ext uri="{FF2B5EF4-FFF2-40B4-BE49-F238E27FC236}">
                  <a16:creationId xmlns:a16="http://schemas.microsoft.com/office/drawing/2014/main" id="{05CF2D59-6BA3-4F79-AC59-26F10EA876F5}"/>
                </a:ext>
              </a:extLst>
            </p:cNvPr>
            <p:cNvCxnSpPr>
              <a:cxnSpLocks/>
              <a:stCxn id="5" idx="3"/>
              <a:endCxn id="6" idx="1"/>
            </p:cNvCxnSpPr>
            <p:nvPr/>
          </p:nvCxnSpPr>
          <p:spPr bwMode="auto">
            <a:xfrm>
              <a:off x="2222810" y="4762500"/>
              <a:ext cx="369126" cy="0"/>
            </a:xfrm>
            <a:prstGeom prst="straightConnector1">
              <a:avLst/>
            </a:prstGeom>
            <a:solidFill>
              <a:srgbClr val="00B8FF"/>
            </a:solidFill>
            <a:ln w="38100" cap="flat" cmpd="sng" algn="ctr">
              <a:solidFill>
                <a:schemeClr val="tx1"/>
              </a:solidFill>
              <a:prstDash val="solid"/>
              <a:round/>
              <a:headEnd type="none" w="med" len="med"/>
              <a:tailEnd type="triangle"/>
            </a:ln>
            <a:effectLst/>
          </p:spPr>
        </p:cxnSp>
      </p:grpSp>
      <p:sp>
        <p:nvSpPr>
          <p:cNvPr id="9" name="Rectangle 8">
            <a:extLst>
              <a:ext uri="{FF2B5EF4-FFF2-40B4-BE49-F238E27FC236}">
                <a16:creationId xmlns:a16="http://schemas.microsoft.com/office/drawing/2014/main" id="{F4D8615C-3B01-4140-8F20-8EF7A9A599BD}"/>
              </a:ext>
            </a:extLst>
          </p:cNvPr>
          <p:cNvSpPr/>
          <p:nvPr/>
        </p:nvSpPr>
        <p:spPr bwMode="auto">
          <a:xfrm>
            <a:off x="4724400" y="3193038"/>
            <a:ext cx="918506" cy="381000"/>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57200" rtl="0" eaLnBrk="0" fontAlgn="base" latinLnBrk="0" hangingPunct="0">
              <a:lnSpc>
                <a:spcPct val="100000"/>
              </a:lnSpc>
              <a:spcBef>
                <a:spcPct val="0"/>
              </a:spcBef>
              <a:spcAft>
                <a:spcPct val="0"/>
              </a:spcAft>
              <a:buClr>
                <a:srgbClr val="000000"/>
              </a:buClr>
              <a:buSzPct val="100000"/>
              <a:buFont typeface="Arial" charset="0"/>
              <a:buNone/>
              <a:tabLst/>
            </a:pPr>
            <a:r>
              <a:rPr kumimoji="0" lang="en-US" sz="1800" b="0" i="0" u="none" strike="noStrike" cap="none" normalizeH="0" baseline="0" dirty="0">
                <a:ln>
                  <a:noFill/>
                </a:ln>
                <a:solidFill>
                  <a:schemeClr val="bg1"/>
                </a:solidFill>
                <a:effectLst/>
                <a:latin typeface="Arial" charset="0"/>
              </a:rPr>
              <a:t>LTE on</a:t>
            </a:r>
          </a:p>
        </p:txBody>
      </p:sp>
      <p:sp>
        <p:nvSpPr>
          <p:cNvPr id="10" name="Rectangle 9">
            <a:extLst>
              <a:ext uri="{FF2B5EF4-FFF2-40B4-BE49-F238E27FC236}">
                <a16:creationId xmlns:a16="http://schemas.microsoft.com/office/drawing/2014/main" id="{0E0514C5-28C6-4D51-9CEF-DF75A32173CD}"/>
              </a:ext>
            </a:extLst>
          </p:cNvPr>
          <p:cNvSpPr/>
          <p:nvPr/>
        </p:nvSpPr>
        <p:spPr bwMode="auto">
          <a:xfrm>
            <a:off x="5667320" y="3193038"/>
            <a:ext cx="918506" cy="381000"/>
          </a:xfrm>
          <a:prstGeom prst="rect">
            <a:avLst/>
          </a:prstGeom>
          <a:solidFill>
            <a:schemeClr val="accent4"/>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57200" rtl="0" eaLnBrk="0" fontAlgn="base" latinLnBrk="0" hangingPunct="0">
              <a:lnSpc>
                <a:spcPct val="100000"/>
              </a:lnSpc>
              <a:spcBef>
                <a:spcPct val="0"/>
              </a:spcBef>
              <a:spcAft>
                <a:spcPct val="0"/>
              </a:spcAft>
              <a:buClr>
                <a:srgbClr val="000000"/>
              </a:buClr>
              <a:buSzPct val="100000"/>
              <a:buFont typeface="Arial" charset="0"/>
              <a:buNone/>
              <a:tabLst/>
            </a:pPr>
            <a:r>
              <a:rPr kumimoji="0" lang="en-US" sz="1800" b="0" i="0" u="none" strike="noStrike" cap="none" normalizeH="0" baseline="0" dirty="0">
                <a:ln>
                  <a:noFill/>
                </a:ln>
                <a:solidFill>
                  <a:schemeClr val="bg1"/>
                </a:solidFill>
                <a:effectLst/>
                <a:latin typeface="Arial" charset="0"/>
              </a:rPr>
              <a:t>LTE off</a:t>
            </a:r>
          </a:p>
        </p:txBody>
      </p:sp>
      <p:sp>
        <p:nvSpPr>
          <p:cNvPr id="11" name="Rectangle 10">
            <a:extLst>
              <a:ext uri="{FF2B5EF4-FFF2-40B4-BE49-F238E27FC236}">
                <a16:creationId xmlns:a16="http://schemas.microsoft.com/office/drawing/2014/main" id="{F7E521D3-EAD3-4280-97DF-3BAADBBA6E80}"/>
              </a:ext>
            </a:extLst>
          </p:cNvPr>
          <p:cNvSpPr/>
          <p:nvPr/>
        </p:nvSpPr>
        <p:spPr bwMode="auto">
          <a:xfrm>
            <a:off x="6610240" y="3193038"/>
            <a:ext cx="918506" cy="381000"/>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57200" rtl="0" eaLnBrk="0" fontAlgn="base" latinLnBrk="0" hangingPunct="0">
              <a:lnSpc>
                <a:spcPct val="100000"/>
              </a:lnSpc>
              <a:spcBef>
                <a:spcPct val="0"/>
              </a:spcBef>
              <a:spcAft>
                <a:spcPct val="0"/>
              </a:spcAft>
              <a:buClr>
                <a:srgbClr val="000000"/>
              </a:buClr>
              <a:buSzPct val="100000"/>
              <a:buFont typeface="Arial" charset="0"/>
              <a:buNone/>
              <a:tabLst/>
            </a:pPr>
            <a:r>
              <a:rPr kumimoji="0" lang="en-US" sz="1800" b="0" i="0" u="none" strike="noStrike" cap="none" normalizeH="0" baseline="0" dirty="0">
                <a:ln>
                  <a:noFill/>
                </a:ln>
                <a:solidFill>
                  <a:schemeClr val="bg1"/>
                </a:solidFill>
                <a:effectLst/>
                <a:latin typeface="Arial" charset="0"/>
              </a:rPr>
              <a:t>LTE on</a:t>
            </a:r>
          </a:p>
        </p:txBody>
      </p:sp>
      <p:sp>
        <p:nvSpPr>
          <p:cNvPr id="12" name="Rectangle 11">
            <a:extLst>
              <a:ext uri="{FF2B5EF4-FFF2-40B4-BE49-F238E27FC236}">
                <a16:creationId xmlns:a16="http://schemas.microsoft.com/office/drawing/2014/main" id="{CDC17C9F-C070-4FF6-B6B7-426AB109020E}"/>
              </a:ext>
            </a:extLst>
          </p:cNvPr>
          <p:cNvSpPr/>
          <p:nvPr/>
        </p:nvSpPr>
        <p:spPr bwMode="auto">
          <a:xfrm>
            <a:off x="7545762" y="3193038"/>
            <a:ext cx="918506" cy="381000"/>
          </a:xfrm>
          <a:prstGeom prst="rect">
            <a:avLst/>
          </a:prstGeom>
          <a:solidFill>
            <a:schemeClr val="accent4"/>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57200" rtl="0" eaLnBrk="0" fontAlgn="base" latinLnBrk="0" hangingPunct="0">
              <a:lnSpc>
                <a:spcPct val="100000"/>
              </a:lnSpc>
              <a:spcBef>
                <a:spcPct val="0"/>
              </a:spcBef>
              <a:spcAft>
                <a:spcPct val="0"/>
              </a:spcAft>
              <a:buClr>
                <a:srgbClr val="000000"/>
              </a:buClr>
              <a:buSzPct val="100000"/>
              <a:buFont typeface="Arial" charset="0"/>
              <a:buNone/>
              <a:tabLst/>
            </a:pPr>
            <a:r>
              <a:rPr kumimoji="0" lang="en-US" sz="1800" b="0" i="0" u="none" strike="noStrike" cap="none" normalizeH="0" baseline="0" dirty="0">
                <a:ln>
                  <a:noFill/>
                </a:ln>
                <a:solidFill>
                  <a:schemeClr val="bg1"/>
                </a:solidFill>
                <a:effectLst/>
                <a:latin typeface="Arial" charset="0"/>
              </a:rPr>
              <a:t>LTE off</a:t>
            </a:r>
          </a:p>
        </p:txBody>
      </p:sp>
      <p:cxnSp>
        <p:nvCxnSpPr>
          <p:cNvPr id="8" name="Straight Arrow Connector 7">
            <a:extLst>
              <a:ext uri="{FF2B5EF4-FFF2-40B4-BE49-F238E27FC236}">
                <a16:creationId xmlns:a16="http://schemas.microsoft.com/office/drawing/2014/main" id="{F2D7C295-D123-4716-A4E7-16E9D7CD75EC}"/>
              </a:ext>
            </a:extLst>
          </p:cNvPr>
          <p:cNvCxnSpPr>
            <a:cxnSpLocks/>
            <a:stCxn id="18" idx="2"/>
            <a:endCxn id="10" idx="0"/>
          </p:cNvCxnSpPr>
          <p:nvPr/>
        </p:nvCxnSpPr>
        <p:spPr bwMode="auto">
          <a:xfrm flipH="1">
            <a:off x="6126573" y="2893339"/>
            <a:ext cx="904930" cy="299699"/>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15" name="Straight Arrow Connector 14">
            <a:extLst>
              <a:ext uri="{FF2B5EF4-FFF2-40B4-BE49-F238E27FC236}">
                <a16:creationId xmlns:a16="http://schemas.microsoft.com/office/drawing/2014/main" id="{1C651E9D-1232-4C80-866A-98500A79FC33}"/>
              </a:ext>
            </a:extLst>
          </p:cNvPr>
          <p:cNvCxnSpPr>
            <a:cxnSpLocks/>
            <a:stCxn id="18" idx="2"/>
            <a:endCxn id="12" idx="0"/>
          </p:cNvCxnSpPr>
          <p:nvPr/>
        </p:nvCxnSpPr>
        <p:spPr bwMode="auto">
          <a:xfrm>
            <a:off x="7031503" y="2893339"/>
            <a:ext cx="973512" cy="299699"/>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18" name="TextBox 17">
            <a:extLst>
              <a:ext uri="{FF2B5EF4-FFF2-40B4-BE49-F238E27FC236}">
                <a16:creationId xmlns:a16="http://schemas.microsoft.com/office/drawing/2014/main" id="{A761B218-8093-4841-BC28-4F9B8350994F}"/>
              </a:ext>
            </a:extLst>
          </p:cNvPr>
          <p:cNvSpPr txBox="1"/>
          <p:nvPr/>
        </p:nvSpPr>
        <p:spPr>
          <a:xfrm>
            <a:off x="5909606" y="2585562"/>
            <a:ext cx="2243794" cy="307777"/>
          </a:xfrm>
          <a:prstGeom prst="rect">
            <a:avLst/>
          </a:prstGeom>
          <a:noFill/>
        </p:spPr>
        <p:txBody>
          <a:bodyPr wrap="square" rtlCol="0">
            <a:spAutoFit/>
          </a:bodyPr>
          <a:lstStyle/>
          <a:p>
            <a:r>
              <a:rPr lang="en-US" sz="1400" dirty="0">
                <a:solidFill>
                  <a:schemeClr val="tx1"/>
                </a:solidFill>
                <a:latin typeface="Comic Sans MS" panose="030F0702030302020204" pitchFamily="66" charset="0"/>
              </a:rPr>
              <a:t>Gives chance to Wi-Fi</a:t>
            </a:r>
          </a:p>
        </p:txBody>
      </p:sp>
      <p:sp>
        <p:nvSpPr>
          <p:cNvPr id="21" name="TextBox 20">
            <a:extLst>
              <a:ext uri="{FF2B5EF4-FFF2-40B4-BE49-F238E27FC236}">
                <a16:creationId xmlns:a16="http://schemas.microsoft.com/office/drawing/2014/main" id="{8D38EA43-C615-4C1D-8DE4-E55AE74B1365}"/>
              </a:ext>
            </a:extLst>
          </p:cNvPr>
          <p:cNvSpPr txBox="1"/>
          <p:nvPr/>
        </p:nvSpPr>
        <p:spPr>
          <a:xfrm>
            <a:off x="4636989" y="3640899"/>
            <a:ext cx="4119562"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How to determine duty cycle / fair share ? </a:t>
            </a:r>
            <a:r>
              <a:rPr lang="en-US" sz="1100" dirty="0">
                <a:solidFill>
                  <a:srgbClr val="00B050"/>
                </a:solidFill>
                <a:latin typeface="Comic Sans MS" panose="030F0702030302020204" pitchFamily="66" charset="0"/>
              </a:rPr>
              <a:t>Ans: CSAT</a:t>
            </a:r>
            <a:endParaRPr lang="en-US" sz="1100" dirty="0">
              <a:solidFill>
                <a:srgbClr val="FF0000"/>
              </a:solidFill>
              <a:latin typeface="Comic Sans MS" panose="030F0702030302020204" pitchFamily="66" charset="0"/>
            </a:endParaRPr>
          </a:p>
        </p:txBody>
      </p:sp>
      <p:sp>
        <p:nvSpPr>
          <p:cNvPr id="24" name="TextBox 23">
            <a:extLst>
              <a:ext uri="{FF2B5EF4-FFF2-40B4-BE49-F238E27FC236}">
                <a16:creationId xmlns:a16="http://schemas.microsoft.com/office/drawing/2014/main" id="{8CA3588F-4B1F-4454-BDAE-D3639C90AACC}"/>
              </a:ext>
            </a:extLst>
          </p:cNvPr>
          <p:cNvSpPr txBox="1"/>
          <p:nvPr/>
        </p:nvSpPr>
        <p:spPr>
          <a:xfrm>
            <a:off x="719795" y="3627391"/>
            <a:ext cx="3814198"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Needs sensing mechanism at LTE </a:t>
            </a:r>
            <a:r>
              <a:rPr lang="en-US" sz="1200" dirty="0" err="1">
                <a:solidFill>
                  <a:srgbClr val="FF0000"/>
                </a:solidFill>
                <a:latin typeface="Comic Sans MS" panose="030F0702030302020204" pitchFamily="66" charset="0"/>
              </a:rPr>
              <a:t>eNB</a:t>
            </a:r>
            <a:endParaRPr lang="en-US" sz="1200" dirty="0">
              <a:solidFill>
                <a:srgbClr val="FF0000"/>
              </a:solidFill>
              <a:latin typeface="Comic Sans MS" panose="030F0702030302020204" pitchFamily="66" charset="0"/>
            </a:endParaRPr>
          </a:p>
        </p:txBody>
      </p:sp>
      <p:sp>
        <p:nvSpPr>
          <p:cNvPr id="40" name="Content Placeholder 2">
            <a:extLst>
              <a:ext uri="{FF2B5EF4-FFF2-40B4-BE49-F238E27FC236}">
                <a16:creationId xmlns:a16="http://schemas.microsoft.com/office/drawing/2014/main" id="{220B7AEA-78EF-46C5-8B34-103ED0DBAE88}"/>
              </a:ext>
            </a:extLst>
          </p:cNvPr>
          <p:cNvSpPr txBox="1">
            <a:spLocks/>
          </p:cNvSpPr>
          <p:nvPr/>
        </p:nvSpPr>
        <p:spPr bwMode="auto">
          <a:xfrm>
            <a:off x="287762" y="5448136"/>
            <a:ext cx="4271398" cy="961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lvl1pPr marL="341313" indent="-341313" algn="l" defTabSz="457200" rtl="0" eaLnBrk="0" fontAlgn="base" hangingPunct="0">
              <a:spcBef>
                <a:spcPts val="800"/>
              </a:spcBef>
              <a:spcAft>
                <a:spcPct val="0"/>
              </a:spcAft>
              <a:buClr>
                <a:srgbClr val="CCCCFF"/>
              </a:buClr>
              <a:buSzPct val="80000"/>
              <a:buFont typeface="Wingdings" panose="05000000000000000000" pitchFamily="2" charset="2"/>
              <a:buChar char=""/>
              <a:defRPr sz="3200">
                <a:solidFill>
                  <a:srgbClr val="000000"/>
                </a:solidFill>
                <a:latin typeface="+mn-lt"/>
                <a:ea typeface="+mn-ea"/>
                <a:cs typeface="+mn-cs"/>
              </a:defRPr>
            </a:lvl1pPr>
            <a:lvl2pPr marL="741363" indent="-284163" algn="l" defTabSz="457200" rtl="0" eaLnBrk="0" fontAlgn="base" hangingPunct="0">
              <a:spcBef>
                <a:spcPts val="675"/>
              </a:spcBef>
              <a:spcAft>
                <a:spcPct val="0"/>
              </a:spcAft>
              <a:buClr>
                <a:srgbClr val="CCCCFF"/>
              </a:buClr>
              <a:buSzPct val="70000"/>
              <a:buFont typeface="Wingdings" panose="05000000000000000000" pitchFamily="2" charset="2"/>
              <a:buChar char=""/>
              <a:defRPr sz="2700">
                <a:solidFill>
                  <a:srgbClr val="000000"/>
                </a:solidFill>
                <a:latin typeface="+mn-lt"/>
              </a:defRPr>
            </a:lvl2pPr>
            <a:lvl3pPr marL="1143000" indent="-228600" algn="l" defTabSz="457200" rtl="0" eaLnBrk="0" fontAlgn="base" hangingPunct="0">
              <a:spcBef>
                <a:spcPts val="575"/>
              </a:spcBef>
              <a:spcAft>
                <a:spcPct val="0"/>
              </a:spcAft>
              <a:buClr>
                <a:srgbClr val="CCCCFF"/>
              </a:buClr>
              <a:buSzPct val="65000"/>
              <a:buFont typeface="Wingdings" panose="05000000000000000000" pitchFamily="2" charset="2"/>
              <a:buChar char=""/>
              <a:defRPr sz="2300">
                <a:solidFill>
                  <a:srgbClr val="000000"/>
                </a:solidFill>
                <a:latin typeface="+mn-lt"/>
              </a:defRPr>
            </a:lvl3pPr>
            <a:lvl4pPr marL="1600200" indent="-228600" algn="l" defTabSz="457200" rtl="0" eaLnBrk="0" fontAlgn="base" hangingPunct="0">
              <a:spcBef>
                <a:spcPts val="500"/>
              </a:spcBef>
              <a:spcAft>
                <a:spcPct val="0"/>
              </a:spcAft>
              <a:buClr>
                <a:srgbClr val="CCCCFF"/>
              </a:buClr>
              <a:buSzPct val="100000"/>
              <a:buFont typeface="Arial" panose="020B0604020202020204" pitchFamily="34" charset="0"/>
              <a:buChar char="•"/>
              <a:defRPr sz="2000">
                <a:solidFill>
                  <a:srgbClr val="000000"/>
                </a:solidFill>
                <a:latin typeface="+mn-lt"/>
              </a:defRPr>
            </a:lvl4pPr>
            <a:lvl5pPr marL="2057400" indent="-228600" algn="l" defTabSz="457200" rtl="0" eaLnBrk="0" fontAlgn="base" hangingPunct="0">
              <a:spcBef>
                <a:spcPts val="500"/>
              </a:spcBef>
              <a:spcAft>
                <a:spcPct val="0"/>
              </a:spcAft>
              <a:buClr>
                <a:srgbClr val="CCCCFF"/>
              </a:buClr>
              <a:buSzPct val="100000"/>
              <a:buFont typeface="Wingdings" panose="05000000000000000000" pitchFamily="2" charset="2"/>
              <a:buChar char=""/>
              <a:defRPr sz="2000">
                <a:solidFill>
                  <a:srgbClr val="000000"/>
                </a:solidFill>
                <a:latin typeface="+mn-lt"/>
              </a:defRPr>
            </a:lvl5pPr>
            <a:lvl6pPr marL="2514600" indent="-228600" algn="l" defTabSz="457200" rtl="0" fontAlgn="base">
              <a:spcBef>
                <a:spcPts val="500"/>
              </a:spcBef>
              <a:spcAft>
                <a:spcPct val="0"/>
              </a:spcAft>
              <a:buClr>
                <a:srgbClr val="CCCCFF"/>
              </a:buClr>
              <a:buSzPct val="100000"/>
              <a:buFont typeface="Wingdings" pitchFamily="2" charset="2"/>
              <a:buChar char=""/>
              <a:defRPr sz="2000">
                <a:solidFill>
                  <a:srgbClr val="000000"/>
                </a:solidFill>
                <a:latin typeface="+mn-lt"/>
              </a:defRPr>
            </a:lvl6pPr>
            <a:lvl7pPr marL="2971800" indent="-228600" algn="l" defTabSz="457200" rtl="0" fontAlgn="base">
              <a:spcBef>
                <a:spcPts val="500"/>
              </a:spcBef>
              <a:spcAft>
                <a:spcPct val="0"/>
              </a:spcAft>
              <a:buClr>
                <a:srgbClr val="CCCCFF"/>
              </a:buClr>
              <a:buSzPct val="100000"/>
              <a:buFont typeface="Wingdings" pitchFamily="2" charset="2"/>
              <a:buChar char=""/>
              <a:defRPr sz="2000">
                <a:solidFill>
                  <a:srgbClr val="000000"/>
                </a:solidFill>
                <a:latin typeface="+mn-lt"/>
              </a:defRPr>
            </a:lvl7pPr>
            <a:lvl8pPr marL="3429000" indent="-228600" algn="l" defTabSz="457200" rtl="0" fontAlgn="base">
              <a:spcBef>
                <a:spcPts val="500"/>
              </a:spcBef>
              <a:spcAft>
                <a:spcPct val="0"/>
              </a:spcAft>
              <a:buClr>
                <a:srgbClr val="CCCCFF"/>
              </a:buClr>
              <a:buSzPct val="100000"/>
              <a:buFont typeface="Wingdings" pitchFamily="2" charset="2"/>
              <a:buChar char=""/>
              <a:defRPr sz="2000">
                <a:solidFill>
                  <a:srgbClr val="000000"/>
                </a:solidFill>
                <a:latin typeface="+mn-lt"/>
              </a:defRPr>
            </a:lvl8pPr>
            <a:lvl9pPr marL="3886200" indent="-228600" algn="l" defTabSz="457200" rtl="0" fontAlgn="base">
              <a:spcBef>
                <a:spcPts val="500"/>
              </a:spcBef>
              <a:spcAft>
                <a:spcPct val="0"/>
              </a:spcAft>
              <a:buClr>
                <a:srgbClr val="CCCCFF"/>
              </a:buClr>
              <a:buSzPct val="100000"/>
              <a:buFont typeface="Wingdings" pitchFamily="2" charset="2"/>
              <a:buChar char=""/>
              <a:defRPr sz="2000">
                <a:solidFill>
                  <a:srgbClr val="000000"/>
                </a:solidFill>
                <a:latin typeface="+mn-lt"/>
              </a:defRPr>
            </a:lvl9pPr>
          </a:lstStyle>
          <a:p>
            <a:r>
              <a:rPr lang="en-US" sz="1400" kern="0" dirty="0">
                <a:solidFill>
                  <a:srgbClr val="FF0000"/>
                </a:solidFill>
                <a:latin typeface="Comic Sans MS"/>
                <a:ea typeface="Comic Sans MS"/>
                <a:cs typeface="Comic Sans MS"/>
                <a:sym typeface="Comic Sans MS"/>
              </a:rPr>
              <a:t>Limitations:</a:t>
            </a:r>
          </a:p>
          <a:p>
            <a:pPr lvl="1"/>
            <a:r>
              <a:rPr lang="en-US" sz="1200" kern="0" dirty="0">
                <a:solidFill>
                  <a:schemeClr val="tx1"/>
                </a:solidFill>
                <a:latin typeface="Comic Sans MS"/>
                <a:ea typeface="Comic Sans MS"/>
                <a:cs typeface="Comic Sans MS"/>
                <a:sym typeface="Comic Sans MS"/>
              </a:rPr>
              <a:t>Still sensing module is needed.</a:t>
            </a:r>
          </a:p>
        </p:txBody>
      </p:sp>
      <p:sp>
        <p:nvSpPr>
          <p:cNvPr id="41" name="Content Placeholder 2">
            <a:extLst>
              <a:ext uri="{FF2B5EF4-FFF2-40B4-BE49-F238E27FC236}">
                <a16:creationId xmlns:a16="http://schemas.microsoft.com/office/drawing/2014/main" id="{5EE162B9-EDEF-4976-9877-41149CFD3F9B}"/>
              </a:ext>
            </a:extLst>
          </p:cNvPr>
          <p:cNvSpPr txBox="1">
            <a:spLocks/>
          </p:cNvSpPr>
          <p:nvPr/>
        </p:nvSpPr>
        <p:spPr bwMode="auto">
          <a:xfrm>
            <a:off x="4343400" y="5436800"/>
            <a:ext cx="4724400" cy="9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lvl1pPr marL="341313" indent="-341313" algn="l" defTabSz="457200" rtl="0" eaLnBrk="0" fontAlgn="base" hangingPunct="0">
              <a:spcBef>
                <a:spcPts val="800"/>
              </a:spcBef>
              <a:spcAft>
                <a:spcPct val="0"/>
              </a:spcAft>
              <a:buClr>
                <a:srgbClr val="CCCCFF"/>
              </a:buClr>
              <a:buSzPct val="80000"/>
              <a:buFont typeface="Wingdings" panose="05000000000000000000" pitchFamily="2" charset="2"/>
              <a:buChar char=""/>
              <a:defRPr sz="3200">
                <a:solidFill>
                  <a:srgbClr val="000000"/>
                </a:solidFill>
                <a:latin typeface="+mn-lt"/>
                <a:ea typeface="+mn-ea"/>
                <a:cs typeface="+mn-cs"/>
              </a:defRPr>
            </a:lvl1pPr>
            <a:lvl2pPr marL="741363" indent="-284163" algn="l" defTabSz="457200" rtl="0" eaLnBrk="0" fontAlgn="base" hangingPunct="0">
              <a:spcBef>
                <a:spcPts val="675"/>
              </a:spcBef>
              <a:spcAft>
                <a:spcPct val="0"/>
              </a:spcAft>
              <a:buClr>
                <a:srgbClr val="CCCCFF"/>
              </a:buClr>
              <a:buSzPct val="70000"/>
              <a:buFont typeface="Wingdings" panose="05000000000000000000" pitchFamily="2" charset="2"/>
              <a:buChar char=""/>
              <a:defRPr sz="2700">
                <a:solidFill>
                  <a:srgbClr val="000000"/>
                </a:solidFill>
                <a:latin typeface="+mn-lt"/>
              </a:defRPr>
            </a:lvl2pPr>
            <a:lvl3pPr marL="1143000" indent="-228600" algn="l" defTabSz="457200" rtl="0" eaLnBrk="0" fontAlgn="base" hangingPunct="0">
              <a:spcBef>
                <a:spcPts val="575"/>
              </a:spcBef>
              <a:spcAft>
                <a:spcPct val="0"/>
              </a:spcAft>
              <a:buClr>
                <a:srgbClr val="CCCCFF"/>
              </a:buClr>
              <a:buSzPct val="65000"/>
              <a:buFont typeface="Wingdings" panose="05000000000000000000" pitchFamily="2" charset="2"/>
              <a:buChar char=""/>
              <a:defRPr sz="2300">
                <a:solidFill>
                  <a:srgbClr val="000000"/>
                </a:solidFill>
                <a:latin typeface="+mn-lt"/>
              </a:defRPr>
            </a:lvl3pPr>
            <a:lvl4pPr marL="1600200" indent="-228600" algn="l" defTabSz="457200" rtl="0" eaLnBrk="0" fontAlgn="base" hangingPunct="0">
              <a:spcBef>
                <a:spcPts val="500"/>
              </a:spcBef>
              <a:spcAft>
                <a:spcPct val="0"/>
              </a:spcAft>
              <a:buClr>
                <a:srgbClr val="CCCCFF"/>
              </a:buClr>
              <a:buSzPct val="100000"/>
              <a:buFont typeface="Arial" panose="020B0604020202020204" pitchFamily="34" charset="0"/>
              <a:buChar char="•"/>
              <a:defRPr sz="2000">
                <a:solidFill>
                  <a:srgbClr val="000000"/>
                </a:solidFill>
                <a:latin typeface="+mn-lt"/>
              </a:defRPr>
            </a:lvl4pPr>
            <a:lvl5pPr marL="2057400" indent="-228600" algn="l" defTabSz="457200" rtl="0" eaLnBrk="0" fontAlgn="base" hangingPunct="0">
              <a:spcBef>
                <a:spcPts val="500"/>
              </a:spcBef>
              <a:spcAft>
                <a:spcPct val="0"/>
              </a:spcAft>
              <a:buClr>
                <a:srgbClr val="CCCCFF"/>
              </a:buClr>
              <a:buSzPct val="100000"/>
              <a:buFont typeface="Wingdings" panose="05000000000000000000" pitchFamily="2" charset="2"/>
              <a:buChar char=""/>
              <a:defRPr sz="2000">
                <a:solidFill>
                  <a:srgbClr val="000000"/>
                </a:solidFill>
                <a:latin typeface="+mn-lt"/>
              </a:defRPr>
            </a:lvl5pPr>
            <a:lvl6pPr marL="2514600" indent="-228600" algn="l" defTabSz="457200" rtl="0" fontAlgn="base">
              <a:spcBef>
                <a:spcPts val="500"/>
              </a:spcBef>
              <a:spcAft>
                <a:spcPct val="0"/>
              </a:spcAft>
              <a:buClr>
                <a:srgbClr val="CCCCFF"/>
              </a:buClr>
              <a:buSzPct val="100000"/>
              <a:buFont typeface="Wingdings" pitchFamily="2" charset="2"/>
              <a:buChar char=""/>
              <a:defRPr sz="2000">
                <a:solidFill>
                  <a:srgbClr val="000000"/>
                </a:solidFill>
                <a:latin typeface="+mn-lt"/>
              </a:defRPr>
            </a:lvl6pPr>
            <a:lvl7pPr marL="2971800" indent="-228600" algn="l" defTabSz="457200" rtl="0" fontAlgn="base">
              <a:spcBef>
                <a:spcPts val="500"/>
              </a:spcBef>
              <a:spcAft>
                <a:spcPct val="0"/>
              </a:spcAft>
              <a:buClr>
                <a:srgbClr val="CCCCFF"/>
              </a:buClr>
              <a:buSzPct val="100000"/>
              <a:buFont typeface="Wingdings" pitchFamily="2" charset="2"/>
              <a:buChar char=""/>
              <a:defRPr sz="2000">
                <a:solidFill>
                  <a:srgbClr val="000000"/>
                </a:solidFill>
                <a:latin typeface="+mn-lt"/>
              </a:defRPr>
            </a:lvl7pPr>
            <a:lvl8pPr marL="3429000" indent="-228600" algn="l" defTabSz="457200" rtl="0" fontAlgn="base">
              <a:spcBef>
                <a:spcPts val="500"/>
              </a:spcBef>
              <a:spcAft>
                <a:spcPct val="0"/>
              </a:spcAft>
              <a:buClr>
                <a:srgbClr val="CCCCFF"/>
              </a:buClr>
              <a:buSzPct val="100000"/>
              <a:buFont typeface="Wingdings" pitchFamily="2" charset="2"/>
              <a:buChar char=""/>
              <a:defRPr sz="2000">
                <a:solidFill>
                  <a:srgbClr val="000000"/>
                </a:solidFill>
                <a:latin typeface="+mn-lt"/>
              </a:defRPr>
            </a:lvl8pPr>
            <a:lvl9pPr marL="3886200" indent="-228600" algn="l" defTabSz="457200" rtl="0" fontAlgn="base">
              <a:spcBef>
                <a:spcPts val="500"/>
              </a:spcBef>
              <a:spcAft>
                <a:spcPct val="0"/>
              </a:spcAft>
              <a:buClr>
                <a:srgbClr val="CCCCFF"/>
              </a:buClr>
              <a:buSzPct val="100000"/>
              <a:buFont typeface="Wingdings" pitchFamily="2" charset="2"/>
              <a:buChar char=""/>
              <a:defRPr sz="2000">
                <a:solidFill>
                  <a:srgbClr val="000000"/>
                </a:solidFill>
                <a:latin typeface="+mn-lt"/>
              </a:defRPr>
            </a:lvl9pPr>
          </a:lstStyle>
          <a:p>
            <a:r>
              <a:rPr lang="en-US" sz="1400" kern="0" dirty="0">
                <a:solidFill>
                  <a:srgbClr val="00B050"/>
                </a:solidFill>
                <a:latin typeface="Comic Sans MS"/>
                <a:ea typeface="Comic Sans MS"/>
                <a:cs typeface="Comic Sans MS"/>
                <a:sym typeface="Comic Sans MS"/>
              </a:rPr>
              <a:t>Our solution:</a:t>
            </a:r>
          </a:p>
          <a:p>
            <a:pPr lvl="1"/>
            <a:r>
              <a:rPr lang="en-US" sz="1200" kern="0" dirty="0">
                <a:solidFill>
                  <a:schemeClr val="tx1"/>
                </a:solidFill>
                <a:latin typeface="Comic Sans MS"/>
                <a:ea typeface="Comic Sans MS"/>
                <a:cs typeface="Comic Sans MS"/>
                <a:sym typeface="Comic Sans MS"/>
              </a:rPr>
              <a:t>Wi-Fi AP sends usage information to LTE </a:t>
            </a:r>
            <a:r>
              <a:rPr lang="en-US" sz="1200" kern="0" dirty="0" err="1">
                <a:solidFill>
                  <a:schemeClr val="tx1"/>
                </a:solidFill>
                <a:latin typeface="Comic Sans MS"/>
                <a:ea typeface="Comic Sans MS"/>
                <a:cs typeface="Comic Sans MS"/>
                <a:sym typeface="Comic Sans MS"/>
              </a:rPr>
              <a:t>eNB</a:t>
            </a:r>
            <a:r>
              <a:rPr lang="en-US" sz="1200" kern="0" dirty="0">
                <a:solidFill>
                  <a:schemeClr val="tx1"/>
                </a:solidFill>
                <a:latin typeface="Comic Sans MS"/>
                <a:ea typeface="Comic Sans MS"/>
                <a:cs typeface="Comic Sans MS"/>
                <a:sym typeface="Comic Sans MS"/>
              </a:rPr>
              <a:t> (tower).</a:t>
            </a:r>
          </a:p>
          <a:p>
            <a:pPr lvl="1"/>
            <a:endParaRPr lang="en-US" sz="1200" kern="0" dirty="0">
              <a:solidFill>
                <a:schemeClr val="tx1"/>
              </a:solidFill>
              <a:latin typeface="Comic Sans MS"/>
              <a:ea typeface="Comic Sans MS"/>
              <a:cs typeface="Comic Sans MS"/>
              <a:sym typeface="Comic Sans MS"/>
            </a:endParaRPr>
          </a:p>
          <a:p>
            <a:pPr lvl="1"/>
            <a:endParaRPr lang="en-US" sz="1200" kern="0" dirty="0">
              <a:solidFill>
                <a:schemeClr val="tx1"/>
              </a:solidFill>
              <a:latin typeface="Comic Sans MS"/>
              <a:ea typeface="Comic Sans MS"/>
              <a:cs typeface="Comic Sans MS"/>
              <a:sym typeface="Comic Sans MS"/>
            </a:endParaRPr>
          </a:p>
          <a:p>
            <a:pPr lvl="1"/>
            <a:endParaRPr lang="en-US" sz="1200" kern="0" dirty="0">
              <a:solidFill>
                <a:schemeClr val="tx1"/>
              </a:solidFill>
              <a:latin typeface="Comic Sans MS"/>
              <a:ea typeface="Comic Sans MS"/>
              <a:cs typeface="Comic Sans MS"/>
              <a:sym typeface="Comic Sans MS"/>
            </a:endParaRPr>
          </a:p>
          <a:p>
            <a:pPr lvl="1"/>
            <a:endParaRPr lang="en-US" sz="1200" kern="0" dirty="0">
              <a:solidFill>
                <a:schemeClr val="tx1"/>
              </a:solidFill>
              <a:latin typeface="Comic Sans MS"/>
              <a:ea typeface="Comic Sans MS"/>
              <a:cs typeface="Comic Sans MS"/>
              <a:sym typeface="Comic Sans MS"/>
            </a:endParaRPr>
          </a:p>
          <a:p>
            <a:pPr lvl="1"/>
            <a:endParaRPr lang="en-US" sz="1200" kern="0" dirty="0">
              <a:solidFill>
                <a:schemeClr val="tx1"/>
              </a:solidFill>
              <a:latin typeface="Comic Sans MS"/>
              <a:ea typeface="Comic Sans MS"/>
              <a:cs typeface="Comic Sans MS"/>
              <a:sym typeface="Comic Sans MS"/>
            </a:endParaRPr>
          </a:p>
          <a:p>
            <a:pPr lvl="1"/>
            <a:r>
              <a:rPr lang="en-US" sz="1200" kern="0" dirty="0">
                <a:solidFill>
                  <a:schemeClr val="tx1"/>
                </a:solidFill>
                <a:latin typeface="Comic Sans MS"/>
                <a:ea typeface="Comic Sans MS"/>
                <a:cs typeface="Comic Sans MS"/>
                <a:sym typeface="Comic Sans MS"/>
              </a:rPr>
              <a:t>Direct-communication between LTE </a:t>
            </a:r>
            <a:r>
              <a:rPr lang="en-US" sz="1200" kern="0" dirty="0" err="1">
                <a:solidFill>
                  <a:schemeClr val="tx1"/>
                </a:solidFill>
                <a:latin typeface="Comic Sans MS"/>
                <a:ea typeface="Comic Sans MS"/>
                <a:cs typeface="Comic Sans MS"/>
                <a:sym typeface="Comic Sans MS"/>
              </a:rPr>
              <a:t>eNB</a:t>
            </a:r>
            <a:r>
              <a:rPr lang="en-US" sz="1200" kern="0" dirty="0">
                <a:solidFill>
                  <a:schemeClr val="tx1"/>
                </a:solidFill>
                <a:latin typeface="Comic Sans MS"/>
                <a:ea typeface="Comic Sans MS"/>
                <a:cs typeface="Comic Sans MS"/>
                <a:sym typeface="Comic Sans MS"/>
              </a:rPr>
              <a:t> and Wi-Fi AP.</a:t>
            </a:r>
          </a:p>
        </p:txBody>
      </p:sp>
      <p:sp>
        <p:nvSpPr>
          <p:cNvPr id="42" name="TextBox 41">
            <a:extLst>
              <a:ext uri="{FF2B5EF4-FFF2-40B4-BE49-F238E27FC236}">
                <a16:creationId xmlns:a16="http://schemas.microsoft.com/office/drawing/2014/main" id="{60D65607-14E6-4E30-AF0D-F66BE6A132D6}"/>
              </a:ext>
            </a:extLst>
          </p:cNvPr>
          <p:cNvSpPr txBox="1"/>
          <p:nvPr/>
        </p:nvSpPr>
        <p:spPr>
          <a:xfrm>
            <a:off x="1153588" y="6507221"/>
            <a:ext cx="6695012" cy="261610"/>
          </a:xfrm>
          <a:prstGeom prst="rect">
            <a:avLst/>
          </a:prstGeom>
          <a:noFill/>
        </p:spPr>
        <p:txBody>
          <a:bodyPr wrap="square" rtlCol="0">
            <a:spAutoFit/>
          </a:bodyPr>
          <a:lstStyle/>
          <a:p>
            <a:r>
              <a:rPr lang="en-US" sz="1100" dirty="0">
                <a:solidFill>
                  <a:schemeClr val="tx1"/>
                </a:solidFill>
                <a:latin typeface="Comic Sans MS" panose="030F0702030302020204" pitchFamily="66" charset="0"/>
              </a:rPr>
              <a:t>*Qualcomm Research, LTE in Unlicensed Spectrum: Harmonious Coexistence with Wi-Fi. June 2014.</a:t>
            </a:r>
            <a:endParaRPr lang="en-US" sz="1100" b="1" dirty="0">
              <a:solidFill>
                <a:schemeClr val="tx1"/>
              </a:solidFill>
              <a:latin typeface="Comic Sans MS" panose="030F0702030302020204" pitchFamily="66" charset="0"/>
            </a:endParaRPr>
          </a:p>
        </p:txBody>
      </p:sp>
      <p:grpSp>
        <p:nvGrpSpPr>
          <p:cNvPr id="31" name="Group 30">
            <a:extLst>
              <a:ext uri="{FF2B5EF4-FFF2-40B4-BE49-F238E27FC236}">
                <a16:creationId xmlns:a16="http://schemas.microsoft.com/office/drawing/2014/main" id="{503BF36F-B796-44CB-8B7D-66AC9BD83A9B}"/>
              </a:ext>
            </a:extLst>
          </p:cNvPr>
          <p:cNvGrpSpPr/>
          <p:nvPr/>
        </p:nvGrpSpPr>
        <p:grpSpPr>
          <a:xfrm>
            <a:off x="958013" y="4783641"/>
            <a:ext cx="3728287" cy="321759"/>
            <a:chOff x="838200" y="4415210"/>
            <a:chExt cx="4724400" cy="690190"/>
          </a:xfrm>
        </p:grpSpPr>
        <p:sp>
          <p:nvSpPr>
            <p:cNvPr id="32" name="Rectangle 31">
              <a:extLst>
                <a:ext uri="{FF2B5EF4-FFF2-40B4-BE49-F238E27FC236}">
                  <a16:creationId xmlns:a16="http://schemas.microsoft.com/office/drawing/2014/main" id="{7360CB41-82B7-4FBF-8F95-09ACC2866254}"/>
                </a:ext>
              </a:extLst>
            </p:cNvPr>
            <p:cNvSpPr/>
            <p:nvPr/>
          </p:nvSpPr>
          <p:spPr bwMode="auto">
            <a:xfrm>
              <a:off x="838200" y="4419600"/>
              <a:ext cx="1100831" cy="6858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57200" rtl="0" eaLnBrk="0" fontAlgn="base" latinLnBrk="0" hangingPunct="0">
                <a:lnSpc>
                  <a:spcPct val="100000"/>
                </a:lnSpc>
                <a:spcBef>
                  <a:spcPct val="0"/>
                </a:spcBef>
                <a:spcAft>
                  <a:spcPct val="0"/>
                </a:spcAft>
                <a:buClr>
                  <a:srgbClr val="000000"/>
                </a:buClr>
                <a:buSzPct val="100000"/>
                <a:buFont typeface="Arial" charset="0"/>
                <a:buNone/>
                <a:tabLst/>
              </a:pPr>
              <a:r>
                <a:rPr kumimoji="0" lang="en-US" sz="900" b="0" i="0" u="none" strike="noStrike" cap="none" normalizeH="0" baseline="0" dirty="0">
                  <a:ln>
                    <a:noFill/>
                  </a:ln>
                  <a:solidFill>
                    <a:schemeClr val="tx1"/>
                  </a:solidFill>
                  <a:effectLst/>
                  <a:latin typeface="Arial" charset="0"/>
                </a:rPr>
                <a:t>Sense channel</a:t>
              </a:r>
            </a:p>
          </p:txBody>
        </p:sp>
        <p:sp>
          <p:nvSpPr>
            <p:cNvPr id="33" name="Rectangle 32">
              <a:extLst>
                <a:ext uri="{FF2B5EF4-FFF2-40B4-BE49-F238E27FC236}">
                  <a16:creationId xmlns:a16="http://schemas.microsoft.com/office/drawing/2014/main" id="{8CFEBFCF-E423-4460-9690-D84F17B395FC}"/>
                </a:ext>
              </a:extLst>
            </p:cNvPr>
            <p:cNvSpPr/>
            <p:nvPr/>
          </p:nvSpPr>
          <p:spPr bwMode="auto">
            <a:xfrm>
              <a:off x="4114800" y="4415210"/>
              <a:ext cx="1447800" cy="6858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57200" rtl="0" eaLnBrk="0" fontAlgn="base" latinLnBrk="0" hangingPunct="0">
                <a:lnSpc>
                  <a:spcPct val="100000"/>
                </a:lnSpc>
                <a:spcBef>
                  <a:spcPct val="0"/>
                </a:spcBef>
                <a:spcAft>
                  <a:spcPct val="0"/>
                </a:spcAft>
                <a:buClr>
                  <a:srgbClr val="000000"/>
                </a:buClr>
                <a:buSzPct val="100000"/>
                <a:buFont typeface="Arial" charset="0"/>
                <a:buNone/>
                <a:tabLst/>
              </a:pPr>
              <a:r>
                <a:rPr lang="en-US" sz="900" dirty="0">
                  <a:solidFill>
                    <a:schemeClr val="tx1"/>
                  </a:solidFill>
                  <a:latin typeface="Arial" charset="0"/>
                </a:rPr>
                <a:t>D</a:t>
              </a:r>
              <a:r>
                <a:rPr kumimoji="0" lang="en-US" sz="900" b="0" i="0" u="none" strike="noStrike" cap="none" normalizeH="0" baseline="0" dirty="0">
                  <a:ln>
                    <a:noFill/>
                  </a:ln>
                  <a:solidFill>
                    <a:schemeClr val="tx1"/>
                  </a:solidFill>
                  <a:effectLst/>
                  <a:latin typeface="Arial" charset="0"/>
                </a:rPr>
                <a:t>ecide duty </a:t>
              </a:r>
              <a:r>
                <a:rPr lang="en-US" sz="900" dirty="0">
                  <a:solidFill>
                    <a:schemeClr val="tx1"/>
                  </a:solidFill>
                  <a:latin typeface="Arial" charset="0"/>
                </a:rPr>
                <a:t>c</a:t>
              </a:r>
              <a:r>
                <a:rPr kumimoji="0" lang="en-US" sz="900" b="0" i="0" u="none" strike="noStrike" cap="none" normalizeH="0" baseline="0" dirty="0">
                  <a:ln>
                    <a:noFill/>
                  </a:ln>
                  <a:solidFill>
                    <a:schemeClr val="tx1"/>
                  </a:solidFill>
                  <a:effectLst/>
                  <a:latin typeface="Arial" charset="0"/>
                </a:rPr>
                <a:t>ycle </a:t>
              </a:r>
            </a:p>
          </p:txBody>
        </p:sp>
        <p:sp>
          <p:nvSpPr>
            <p:cNvPr id="34" name="Rectangle 33">
              <a:extLst>
                <a:ext uri="{FF2B5EF4-FFF2-40B4-BE49-F238E27FC236}">
                  <a16:creationId xmlns:a16="http://schemas.microsoft.com/office/drawing/2014/main" id="{11BD7A0F-6559-4E42-875A-BB8B6902E331}"/>
                </a:ext>
              </a:extLst>
            </p:cNvPr>
            <p:cNvSpPr/>
            <p:nvPr/>
          </p:nvSpPr>
          <p:spPr bwMode="auto">
            <a:xfrm>
              <a:off x="2133600" y="4415210"/>
              <a:ext cx="1676400" cy="6858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57200" rtl="0" eaLnBrk="0" fontAlgn="base" latinLnBrk="0" hangingPunct="0">
                <a:lnSpc>
                  <a:spcPct val="100000"/>
                </a:lnSpc>
                <a:spcBef>
                  <a:spcPct val="0"/>
                </a:spcBef>
                <a:spcAft>
                  <a:spcPct val="0"/>
                </a:spcAft>
                <a:buClr>
                  <a:srgbClr val="000000"/>
                </a:buClr>
                <a:buSzPct val="100000"/>
                <a:buFont typeface="Arial" charset="0"/>
                <a:buNone/>
                <a:tabLst/>
              </a:pPr>
              <a:r>
                <a:rPr kumimoji="0" lang="en-US" sz="900" b="0" i="0" u="none" strike="noStrike" cap="none" normalizeH="0" baseline="0" dirty="0">
                  <a:ln>
                    <a:noFill/>
                  </a:ln>
                  <a:solidFill>
                    <a:schemeClr val="tx1"/>
                  </a:solidFill>
                  <a:effectLst/>
                  <a:latin typeface="Arial" charset="0"/>
                </a:rPr>
                <a:t>Estimate channel usage</a:t>
              </a:r>
            </a:p>
          </p:txBody>
        </p:sp>
        <p:sp>
          <p:nvSpPr>
            <p:cNvPr id="35" name="Arrow: Right 34">
              <a:extLst>
                <a:ext uri="{FF2B5EF4-FFF2-40B4-BE49-F238E27FC236}">
                  <a16:creationId xmlns:a16="http://schemas.microsoft.com/office/drawing/2014/main" id="{D9C6AFCE-5A56-4B9D-B9C4-D64B024909D0}"/>
                </a:ext>
              </a:extLst>
            </p:cNvPr>
            <p:cNvSpPr/>
            <p:nvPr/>
          </p:nvSpPr>
          <p:spPr bwMode="auto">
            <a:xfrm>
              <a:off x="1876812" y="4593237"/>
              <a:ext cx="308205" cy="304800"/>
            </a:xfrm>
            <a:prstGeom prst="right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57200" rtl="0" eaLnBrk="0" fontAlgn="base" latinLnBrk="0" hangingPunct="0">
                <a:lnSpc>
                  <a:spcPct val="100000"/>
                </a:lnSpc>
                <a:spcBef>
                  <a:spcPct val="0"/>
                </a:spcBef>
                <a:spcAft>
                  <a:spcPct val="0"/>
                </a:spcAft>
                <a:buClr>
                  <a:srgbClr val="000000"/>
                </a:buClr>
                <a:buSzPct val="100000"/>
                <a:buFont typeface="Arial" charset="0"/>
                <a:buNone/>
                <a:tabLst/>
              </a:pPr>
              <a:endParaRPr kumimoji="0" lang="en-US" sz="900" b="0" i="0" u="none" strike="noStrike" cap="none" normalizeH="0" baseline="0">
                <a:ln>
                  <a:noFill/>
                </a:ln>
                <a:solidFill>
                  <a:schemeClr val="bg1"/>
                </a:solidFill>
                <a:effectLst/>
                <a:latin typeface="Arial" charset="0"/>
              </a:endParaRPr>
            </a:p>
          </p:txBody>
        </p:sp>
        <p:sp>
          <p:nvSpPr>
            <p:cNvPr id="36" name="Arrow: Right 35">
              <a:extLst>
                <a:ext uri="{FF2B5EF4-FFF2-40B4-BE49-F238E27FC236}">
                  <a16:creationId xmlns:a16="http://schemas.microsoft.com/office/drawing/2014/main" id="{E7DA89B9-E8D9-44AF-A4FC-274EB12D2939}"/>
                </a:ext>
              </a:extLst>
            </p:cNvPr>
            <p:cNvSpPr/>
            <p:nvPr/>
          </p:nvSpPr>
          <p:spPr bwMode="auto">
            <a:xfrm>
              <a:off x="3752666" y="4614690"/>
              <a:ext cx="381000" cy="304800"/>
            </a:xfrm>
            <a:prstGeom prst="right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57200" rtl="0" eaLnBrk="0" fontAlgn="base" latinLnBrk="0" hangingPunct="0">
                <a:lnSpc>
                  <a:spcPct val="100000"/>
                </a:lnSpc>
                <a:spcBef>
                  <a:spcPct val="0"/>
                </a:spcBef>
                <a:spcAft>
                  <a:spcPct val="0"/>
                </a:spcAft>
                <a:buClr>
                  <a:srgbClr val="000000"/>
                </a:buClr>
                <a:buSzPct val="100000"/>
                <a:buFont typeface="Arial" charset="0"/>
                <a:buNone/>
                <a:tabLst/>
              </a:pPr>
              <a:endParaRPr kumimoji="0" lang="en-US" sz="900" b="0" i="0" u="none" strike="noStrike" cap="none" normalizeH="0" baseline="0">
                <a:ln>
                  <a:noFill/>
                </a:ln>
                <a:solidFill>
                  <a:schemeClr val="bg1"/>
                </a:solidFill>
                <a:effectLst/>
                <a:latin typeface="Arial" charset="0"/>
              </a:endParaRPr>
            </a:p>
          </p:txBody>
        </p:sp>
      </p:grpSp>
      <p:cxnSp>
        <p:nvCxnSpPr>
          <p:cNvPr id="37" name="Connector: Elbow 36">
            <a:extLst>
              <a:ext uri="{FF2B5EF4-FFF2-40B4-BE49-F238E27FC236}">
                <a16:creationId xmlns:a16="http://schemas.microsoft.com/office/drawing/2014/main" id="{C7414E3A-9751-4BAE-8C84-7D38D1276CAF}"/>
              </a:ext>
            </a:extLst>
          </p:cNvPr>
          <p:cNvCxnSpPr>
            <a:stCxn id="33" idx="3"/>
            <a:endCxn id="32" idx="1"/>
          </p:cNvCxnSpPr>
          <p:nvPr/>
        </p:nvCxnSpPr>
        <p:spPr bwMode="auto">
          <a:xfrm flipH="1">
            <a:off x="958013" y="4943497"/>
            <a:ext cx="3728287" cy="2046"/>
          </a:xfrm>
          <a:prstGeom prst="bentConnector5">
            <a:avLst>
              <a:gd name="adj1" fmla="val -3263"/>
              <a:gd name="adj2" fmla="val 15469209"/>
              <a:gd name="adj3" fmla="val 106738"/>
            </a:avLst>
          </a:prstGeom>
          <a:solidFill>
            <a:srgbClr val="00B8FF"/>
          </a:solidFill>
          <a:ln w="57150" cap="flat" cmpd="sng" algn="ctr">
            <a:solidFill>
              <a:srgbClr val="00B0F0"/>
            </a:solidFill>
            <a:prstDash val="solid"/>
            <a:round/>
            <a:headEnd type="none" w="med" len="med"/>
            <a:tailEnd type="triangle"/>
          </a:ln>
          <a:effectLst/>
        </p:spPr>
      </p:cxnSp>
      <p:sp>
        <p:nvSpPr>
          <p:cNvPr id="39" name="TextBox 38">
            <a:extLst>
              <a:ext uri="{FF2B5EF4-FFF2-40B4-BE49-F238E27FC236}">
                <a16:creationId xmlns:a16="http://schemas.microsoft.com/office/drawing/2014/main" id="{5181287D-3339-47E2-8B8A-3C8928A2CA9D}"/>
              </a:ext>
            </a:extLst>
          </p:cNvPr>
          <p:cNvSpPr txBox="1"/>
          <p:nvPr/>
        </p:nvSpPr>
        <p:spPr>
          <a:xfrm>
            <a:off x="1498803" y="4415416"/>
            <a:ext cx="3642751" cy="276999"/>
          </a:xfrm>
          <a:prstGeom prst="rect">
            <a:avLst/>
          </a:prstGeom>
          <a:noFill/>
        </p:spPr>
        <p:txBody>
          <a:bodyPr wrap="square" rtlCol="0">
            <a:spAutoFit/>
          </a:bodyPr>
          <a:lstStyle/>
          <a:p>
            <a:r>
              <a:rPr lang="en-US" sz="1200" dirty="0">
                <a:solidFill>
                  <a:schemeClr val="tx1"/>
                </a:solidFill>
                <a:latin typeface="Comic Sans MS" panose="030F0702030302020204" pitchFamily="66" charset="0"/>
              </a:rPr>
              <a:t>Carrier sensing adaptive transmission (CSAT)*</a:t>
            </a:r>
          </a:p>
        </p:txBody>
      </p:sp>
      <p:cxnSp>
        <p:nvCxnSpPr>
          <p:cNvPr id="44" name="Straight Connector 43">
            <a:extLst>
              <a:ext uri="{FF2B5EF4-FFF2-40B4-BE49-F238E27FC236}">
                <a16:creationId xmlns:a16="http://schemas.microsoft.com/office/drawing/2014/main" id="{D0BFC7E6-E8A3-4EFE-B91F-06CF82DFC194}"/>
              </a:ext>
            </a:extLst>
          </p:cNvPr>
          <p:cNvCxnSpPr/>
          <p:nvPr/>
        </p:nvCxnSpPr>
        <p:spPr bwMode="auto">
          <a:xfrm>
            <a:off x="685800" y="4191000"/>
            <a:ext cx="8001000" cy="0"/>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30" name="Content Placeholder 2">
            <a:extLst>
              <a:ext uri="{FF2B5EF4-FFF2-40B4-BE49-F238E27FC236}">
                <a16:creationId xmlns:a16="http://schemas.microsoft.com/office/drawing/2014/main" id="{C77E8E4E-AF30-426E-B897-D9DA7BF08DF7}"/>
              </a:ext>
            </a:extLst>
          </p:cNvPr>
          <p:cNvSpPr txBox="1">
            <a:spLocks/>
          </p:cNvSpPr>
          <p:nvPr/>
        </p:nvSpPr>
        <p:spPr bwMode="auto">
          <a:xfrm>
            <a:off x="4470201" y="1542518"/>
            <a:ext cx="4440512" cy="930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lvl1pPr marL="341313" indent="-341313" algn="l" defTabSz="457200" rtl="0" eaLnBrk="0" fontAlgn="base" hangingPunct="0">
              <a:spcBef>
                <a:spcPts val="800"/>
              </a:spcBef>
              <a:spcAft>
                <a:spcPct val="0"/>
              </a:spcAft>
              <a:buClr>
                <a:srgbClr val="CCCCFF"/>
              </a:buClr>
              <a:buSzPct val="80000"/>
              <a:buFont typeface="Wingdings" panose="05000000000000000000" pitchFamily="2" charset="2"/>
              <a:buChar char=""/>
              <a:defRPr sz="3200">
                <a:solidFill>
                  <a:srgbClr val="000000"/>
                </a:solidFill>
                <a:latin typeface="+mn-lt"/>
                <a:ea typeface="+mn-ea"/>
                <a:cs typeface="+mn-cs"/>
              </a:defRPr>
            </a:lvl1pPr>
            <a:lvl2pPr marL="741363" indent="-284163" algn="l" defTabSz="457200" rtl="0" eaLnBrk="0" fontAlgn="base" hangingPunct="0">
              <a:spcBef>
                <a:spcPts val="675"/>
              </a:spcBef>
              <a:spcAft>
                <a:spcPct val="0"/>
              </a:spcAft>
              <a:buClr>
                <a:srgbClr val="CCCCFF"/>
              </a:buClr>
              <a:buSzPct val="70000"/>
              <a:buFont typeface="Wingdings" panose="05000000000000000000" pitchFamily="2" charset="2"/>
              <a:buChar char=""/>
              <a:defRPr sz="2700">
                <a:solidFill>
                  <a:srgbClr val="000000"/>
                </a:solidFill>
                <a:latin typeface="+mn-lt"/>
              </a:defRPr>
            </a:lvl2pPr>
            <a:lvl3pPr marL="1143000" indent="-228600" algn="l" defTabSz="457200" rtl="0" eaLnBrk="0" fontAlgn="base" hangingPunct="0">
              <a:spcBef>
                <a:spcPts val="575"/>
              </a:spcBef>
              <a:spcAft>
                <a:spcPct val="0"/>
              </a:spcAft>
              <a:buClr>
                <a:srgbClr val="CCCCFF"/>
              </a:buClr>
              <a:buSzPct val="65000"/>
              <a:buFont typeface="Wingdings" panose="05000000000000000000" pitchFamily="2" charset="2"/>
              <a:buChar char=""/>
              <a:defRPr sz="2300">
                <a:solidFill>
                  <a:srgbClr val="000000"/>
                </a:solidFill>
                <a:latin typeface="+mn-lt"/>
              </a:defRPr>
            </a:lvl3pPr>
            <a:lvl4pPr marL="1600200" indent="-228600" algn="l" defTabSz="457200" rtl="0" eaLnBrk="0" fontAlgn="base" hangingPunct="0">
              <a:spcBef>
                <a:spcPts val="500"/>
              </a:spcBef>
              <a:spcAft>
                <a:spcPct val="0"/>
              </a:spcAft>
              <a:buClr>
                <a:srgbClr val="CCCCFF"/>
              </a:buClr>
              <a:buSzPct val="100000"/>
              <a:buFont typeface="Arial" panose="020B0604020202020204" pitchFamily="34" charset="0"/>
              <a:buChar char="•"/>
              <a:defRPr sz="2000">
                <a:solidFill>
                  <a:srgbClr val="000000"/>
                </a:solidFill>
                <a:latin typeface="+mn-lt"/>
              </a:defRPr>
            </a:lvl4pPr>
            <a:lvl5pPr marL="2057400" indent="-228600" algn="l" defTabSz="457200" rtl="0" eaLnBrk="0" fontAlgn="base" hangingPunct="0">
              <a:spcBef>
                <a:spcPts val="500"/>
              </a:spcBef>
              <a:spcAft>
                <a:spcPct val="0"/>
              </a:spcAft>
              <a:buClr>
                <a:srgbClr val="CCCCFF"/>
              </a:buClr>
              <a:buSzPct val="100000"/>
              <a:buFont typeface="Wingdings" panose="05000000000000000000" pitchFamily="2" charset="2"/>
              <a:buChar char=""/>
              <a:defRPr sz="2000">
                <a:solidFill>
                  <a:srgbClr val="000000"/>
                </a:solidFill>
                <a:latin typeface="+mn-lt"/>
              </a:defRPr>
            </a:lvl5pPr>
            <a:lvl6pPr marL="2514600" indent="-228600" algn="l" defTabSz="457200" rtl="0" fontAlgn="base">
              <a:spcBef>
                <a:spcPts val="500"/>
              </a:spcBef>
              <a:spcAft>
                <a:spcPct val="0"/>
              </a:spcAft>
              <a:buClr>
                <a:srgbClr val="CCCCFF"/>
              </a:buClr>
              <a:buSzPct val="100000"/>
              <a:buFont typeface="Wingdings" pitchFamily="2" charset="2"/>
              <a:buChar char=""/>
              <a:defRPr sz="2000">
                <a:solidFill>
                  <a:srgbClr val="000000"/>
                </a:solidFill>
                <a:latin typeface="+mn-lt"/>
              </a:defRPr>
            </a:lvl6pPr>
            <a:lvl7pPr marL="2971800" indent="-228600" algn="l" defTabSz="457200" rtl="0" fontAlgn="base">
              <a:spcBef>
                <a:spcPts val="500"/>
              </a:spcBef>
              <a:spcAft>
                <a:spcPct val="0"/>
              </a:spcAft>
              <a:buClr>
                <a:srgbClr val="CCCCFF"/>
              </a:buClr>
              <a:buSzPct val="100000"/>
              <a:buFont typeface="Wingdings" pitchFamily="2" charset="2"/>
              <a:buChar char=""/>
              <a:defRPr sz="2000">
                <a:solidFill>
                  <a:srgbClr val="000000"/>
                </a:solidFill>
                <a:latin typeface="+mn-lt"/>
              </a:defRPr>
            </a:lvl7pPr>
            <a:lvl8pPr marL="3429000" indent="-228600" algn="l" defTabSz="457200" rtl="0" fontAlgn="base">
              <a:spcBef>
                <a:spcPts val="500"/>
              </a:spcBef>
              <a:spcAft>
                <a:spcPct val="0"/>
              </a:spcAft>
              <a:buClr>
                <a:srgbClr val="CCCCFF"/>
              </a:buClr>
              <a:buSzPct val="100000"/>
              <a:buFont typeface="Wingdings" pitchFamily="2" charset="2"/>
              <a:buChar char=""/>
              <a:defRPr sz="2000">
                <a:solidFill>
                  <a:srgbClr val="000000"/>
                </a:solidFill>
                <a:latin typeface="+mn-lt"/>
              </a:defRPr>
            </a:lvl8pPr>
            <a:lvl9pPr marL="3886200" indent="-228600" algn="l" defTabSz="457200" rtl="0" fontAlgn="base">
              <a:spcBef>
                <a:spcPts val="500"/>
              </a:spcBef>
              <a:spcAft>
                <a:spcPct val="0"/>
              </a:spcAft>
              <a:buClr>
                <a:srgbClr val="CCCCFF"/>
              </a:buClr>
              <a:buSzPct val="100000"/>
              <a:buFont typeface="Wingdings" pitchFamily="2" charset="2"/>
              <a:buChar char=""/>
              <a:defRPr sz="2000">
                <a:solidFill>
                  <a:srgbClr val="000000"/>
                </a:solidFill>
                <a:latin typeface="+mn-lt"/>
              </a:defRPr>
            </a:lvl9pPr>
          </a:lstStyle>
          <a:p>
            <a:pPr lvl="1"/>
            <a:r>
              <a:rPr lang="en-US" sz="2000" dirty="0">
                <a:solidFill>
                  <a:schemeClr val="tx1"/>
                </a:solidFill>
                <a:latin typeface="Comic Sans MS"/>
                <a:ea typeface="Comic Sans MS"/>
                <a:cs typeface="Comic Sans MS"/>
                <a:sym typeface="Comic Sans MS"/>
              </a:rPr>
              <a:t>LTE-U (no sensing)</a:t>
            </a:r>
          </a:p>
          <a:p>
            <a:pPr lvl="2"/>
            <a:r>
              <a:rPr lang="en-US" sz="1400" dirty="0">
                <a:solidFill>
                  <a:schemeClr val="tx1"/>
                </a:solidFill>
                <a:latin typeface="Comic Sans MS"/>
                <a:ea typeface="Comic Sans MS"/>
                <a:cs typeface="Comic Sans MS"/>
                <a:sym typeface="Comic Sans MS"/>
              </a:rPr>
              <a:t>Duty cycle-based.</a:t>
            </a:r>
          </a:p>
          <a:p>
            <a:pPr lvl="2"/>
            <a:r>
              <a:rPr lang="en-US" sz="1400" dirty="0">
                <a:solidFill>
                  <a:schemeClr val="tx1"/>
                </a:solidFill>
                <a:latin typeface="Comic Sans MS"/>
                <a:ea typeface="Comic Sans MS"/>
                <a:cs typeface="Comic Sans MS"/>
                <a:sym typeface="Comic Sans MS"/>
              </a:rPr>
              <a:t>Throughput is better than LTE-LAA.</a:t>
            </a:r>
          </a:p>
        </p:txBody>
      </p:sp>
      <p:grpSp>
        <p:nvGrpSpPr>
          <p:cNvPr id="13" name="Group 12">
            <a:extLst>
              <a:ext uri="{FF2B5EF4-FFF2-40B4-BE49-F238E27FC236}">
                <a16:creationId xmlns:a16="http://schemas.microsoft.com/office/drawing/2014/main" id="{0422CA4F-827A-4B0D-BFDB-6DCB74D24A2A}"/>
              </a:ext>
            </a:extLst>
          </p:cNvPr>
          <p:cNvGrpSpPr/>
          <p:nvPr/>
        </p:nvGrpSpPr>
        <p:grpSpPr>
          <a:xfrm>
            <a:off x="5732071" y="4795225"/>
            <a:ext cx="1913125" cy="213504"/>
            <a:chOff x="5021075" y="4663131"/>
            <a:chExt cx="3739868" cy="381000"/>
          </a:xfrm>
        </p:grpSpPr>
        <p:sp>
          <p:nvSpPr>
            <p:cNvPr id="38" name="Rectangle 37">
              <a:extLst>
                <a:ext uri="{FF2B5EF4-FFF2-40B4-BE49-F238E27FC236}">
                  <a16:creationId xmlns:a16="http://schemas.microsoft.com/office/drawing/2014/main" id="{1BA6E2ED-9C72-4F2C-8CB7-ED401AEF13D9}"/>
                </a:ext>
              </a:extLst>
            </p:cNvPr>
            <p:cNvSpPr/>
            <p:nvPr/>
          </p:nvSpPr>
          <p:spPr bwMode="auto">
            <a:xfrm>
              <a:off x="5021075" y="4663131"/>
              <a:ext cx="918506" cy="381000"/>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57200" rtl="0" eaLnBrk="0" fontAlgn="base" latinLnBrk="0" hangingPunct="0">
                <a:lnSpc>
                  <a:spcPct val="100000"/>
                </a:lnSpc>
                <a:spcBef>
                  <a:spcPct val="0"/>
                </a:spcBef>
                <a:spcAft>
                  <a:spcPct val="0"/>
                </a:spcAft>
                <a:buClr>
                  <a:srgbClr val="000000"/>
                </a:buClr>
                <a:buSzPct val="100000"/>
                <a:buFont typeface="Arial" charset="0"/>
                <a:buNone/>
                <a:tabLst/>
              </a:pPr>
              <a:r>
                <a:rPr kumimoji="0" lang="en-US" sz="600" b="0" i="0" u="none" strike="noStrike" cap="none" normalizeH="0" baseline="0" dirty="0">
                  <a:ln>
                    <a:noFill/>
                  </a:ln>
                  <a:solidFill>
                    <a:schemeClr val="bg1"/>
                  </a:solidFill>
                  <a:effectLst/>
                  <a:latin typeface="Arial" charset="0"/>
                </a:rPr>
                <a:t>LTE on</a:t>
              </a:r>
            </a:p>
          </p:txBody>
        </p:sp>
        <p:sp>
          <p:nvSpPr>
            <p:cNvPr id="43" name="Rectangle 42">
              <a:extLst>
                <a:ext uri="{FF2B5EF4-FFF2-40B4-BE49-F238E27FC236}">
                  <a16:creationId xmlns:a16="http://schemas.microsoft.com/office/drawing/2014/main" id="{361BFF28-D045-4E07-BF40-5F39728B5EE0}"/>
                </a:ext>
              </a:extLst>
            </p:cNvPr>
            <p:cNvSpPr/>
            <p:nvPr/>
          </p:nvSpPr>
          <p:spPr bwMode="auto">
            <a:xfrm>
              <a:off x="5963995" y="4663131"/>
              <a:ext cx="918506" cy="381000"/>
            </a:xfrm>
            <a:prstGeom prst="rect">
              <a:avLst/>
            </a:prstGeom>
            <a:solidFill>
              <a:schemeClr val="accent4"/>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57200" rtl="0" eaLnBrk="0" fontAlgn="base" latinLnBrk="0" hangingPunct="0">
                <a:lnSpc>
                  <a:spcPct val="100000"/>
                </a:lnSpc>
                <a:spcBef>
                  <a:spcPct val="0"/>
                </a:spcBef>
                <a:spcAft>
                  <a:spcPct val="0"/>
                </a:spcAft>
                <a:buClr>
                  <a:srgbClr val="000000"/>
                </a:buClr>
                <a:buSzPct val="100000"/>
                <a:buFont typeface="Arial" charset="0"/>
                <a:buNone/>
                <a:tabLst/>
              </a:pPr>
              <a:r>
                <a:rPr kumimoji="0" lang="en-US" sz="600" b="0" i="0" u="none" strike="noStrike" cap="none" normalizeH="0" baseline="0" dirty="0">
                  <a:ln>
                    <a:noFill/>
                  </a:ln>
                  <a:solidFill>
                    <a:schemeClr val="bg1"/>
                  </a:solidFill>
                  <a:effectLst/>
                  <a:latin typeface="Arial" charset="0"/>
                </a:rPr>
                <a:t>LTE off</a:t>
              </a:r>
            </a:p>
          </p:txBody>
        </p:sp>
        <p:sp>
          <p:nvSpPr>
            <p:cNvPr id="45" name="Rectangle 44">
              <a:extLst>
                <a:ext uri="{FF2B5EF4-FFF2-40B4-BE49-F238E27FC236}">
                  <a16:creationId xmlns:a16="http://schemas.microsoft.com/office/drawing/2014/main" id="{8F356753-3A60-480A-AC63-FB7960F0588E}"/>
                </a:ext>
              </a:extLst>
            </p:cNvPr>
            <p:cNvSpPr/>
            <p:nvPr/>
          </p:nvSpPr>
          <p:spPr bwMode="auto">
            <a:xfrm>
              <a:off x="6906915" y="4663131"/>
              <a:ext cx="918506" cy="381000"/>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57200" rtl="0" eaLnBrk="0" fontAlgn="base" latinLnBrk="0" hangingPunct="0">
                <a:lnSpc>
                  <a:spcPct val="100000"/>
                </a:lnSpc>
                <a:spcBef>
                  <a:spcPct val="0"/>
                </a:spcBef>
                <a:spcAft>
                  <a:spcPct val="0"/>
                </a:spcAft>
                <a:buClr>
                  <a:srgbClr val="000000"/>
                </a:buClr>
                <a:buSzPct val="100000"/>
                <a:buFont typeface="Arial" charset="0"/>
                <a:buNone/>
                <a:tabLst/>
              </a:pPr>
              <a:r>
                <a:rPr kumimoji="0" lang="en-US" sz="600" b="0" i="0" u="none" strike="noStrike" cap="none" normalizeH="0" baseline="0" dirty="0">
                  <a:ln>
                    <a:noFill/>
                  </a:ln>
                  <a:solidFill>
                    <a:schemeClr val="bg1"/>
                  </a:solidFill>
                  <a:effectLst/>
                  <a:latin typeface="Arial" charset="0"/>
                </a:rPr>
                <a:t>LTE on</a:t>
              </a:r>
            </a:p>
          </p:txBody>
        </p:sp>
        <p:sp>
          <p:nvSpPr>
            <p:cNvPr id="46" name="Rectangle 45">
              <a:extLst>
                <a:ext uri="{FF2B5EF4-FFF2-40B4-BE49-F238E27FC236}">
                  <a16:creationId xmlns:a16="http://schemas.microsoft.com/office/drawing/2014/main" id="{1F98422D-68A5-4746-8EA1-02D39F5BCA04}"/>
                </a:ext>
              </a:extLst>
            </p:cNvPr>
            <p:cNvSpPr/>
            <p:nvPr/>
          </p:nvSpPr>
          <p:spPr bwMode="auto">
            <a:xfrm>
              <a:off x="7842437" y="4663131"/>
              <a:ext cx="918506" cy="381000"/>
            </a:xfrm>
            <a:prstGeom prst="rect">
              <a:avLst/>
            </a:prstGeom>
            <a:solidFill>
              <a:schemeClr val="accent4"/>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57200" rtl="0" eaLnBrk="0" fontAlgn="base" latinLnBrk="0" hangingPunct="0">
                <a:lnSpc>
                  <a:spcPct val="100000"/>
                </a:lnSpc>
                <a:spcBef>
                  <a:spcPct val="0"/>
                </a:spcBef>
                <a:spcAft>
                  <a:spcPct val="0"/>
                </a:spcAft>
                <a:buClr>
                  <a:srgbClr val="000000"/>
                </a:buClr>
                <a:buSzPct val="100000"/>
                <a:buFont typeface="Arial" charset="0"/>
                <a:buNone/>
                <a:tabLst/>
              </a:pPr>
              <a:r>
                <a:rPr kumimoji="0" lang="en-US" sz="600" b="0" i="0" u="none" strike="noStrike" cap="none" normalizeH="0" baseline="0" dirty="0">
                  <a:ln>
                    <a:noFill/>
                  </a:ln>
                  <a:solidFill>
                    <a:schemeClr val="bg1"/>
                  </a:solidFill>
                  <a:effectLst/>
                  <a:latin typeface="Arial" charset="0"/>
                </a:rPr>
                <a:t>LTE off</a:t>
              </a:r>
            </a:p>
          </p:txBody>
        </p:sp>
      </p:grpSp>
      <p:sp>
        <p:nvSpPr>
          <p:cNvPr id="51" name="Rectangle 50">
            <a:extLst>
              <a:ext uri="{FF2B5EF4-FFF2-40B4-BE49-F238E27FC236}">
                <a16:creationId xmlns:a16="http://schemas.microsoft.com/office/drawing/2014/main" id="{7721A86F-684D-4E63-8129-0479DCB3D384}"/>
              </a:ext>
            </a:extLst>
          </p:cNvPr>
          <p:cNvSpPr/>
          <p:nvPr/>
        </p:nvSpPr>
        <p:spPr bwMode="auto">
          <a:xfrm>
            <a:off x="5226861" y="4795225"/>
            <a:ext cx="469861" cy="213504"/>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57200" rtl="0" eaLnBrk="0" fontAlgn="base" latinLnBrk="0" hangingPunct="0">
              <a:lnSpc>
                <a:spcPct val="100000"/>
              </a:lnSpc>
              <a:spcBef>
                <a:spcPct val="0"/>
              </a:spcBef>
              <a:spcAft>
                <a:spcPct val="0"/>
              </a:spcAft>
              <a:buClr>
                <a:srgbClr val="000000"/>
              </a:buClr>
              <a:buSzPct val="100000"/>
              <a:buFont typeface="Arial" charset="0"/>
              <a:buNone/>
              <a:tabLst/>
            </a:pPr>
            <a:r>
              <a:rPr kumimoji="0" lang="en-US" sz="600" b="0" i="0" u="none" strike="noStrike" cap="none" normalizeH="0" baseline="0" dirty="0">
                <a:ln>
                  <a:noFill/>
                </a:ln>
                <a:solidFill>
                  <a:schemeClr val="tx1"/>
                </a:solidFill>
                <a:effectLst/>
                <a:latin typeface="Arial" charset="0"/>
              </a:rPr>
              <a:t>CSAT</a:t>
            </a:r>
          </a:p>
        </p:txBody>
      </p:sp>
      <p:cxnSp>
        <p:nvCxnSpPr>
          <p:cNvPr id="16" name="Straight Arrow Connector 15">
            <a:extLst>
              <a:ext uri="{FF2B5EF4-FFF2-40B4-BE49-F238E27FC236}">
                <a16:creationId xmlns:a16="http://schemas.microsoft.com/office/drawing/2014/main" id="{2C901BC2-D82F-495D-A98E-5B7C0F0199EE}"/>
              </a:ext>
            </a:extLst>
          </p:cNvPr>
          <p:cNvCxnSpPr>
            <a:cxnSpLocks/>
          </p:cNvCxnSpPr>
          <p:nvPr/>
        </p:nvCxnSpPr>
        <p:spPr bwMode="auto">
          <a:xfrm>
            <a:off x="5226861" y="5103353"/>
            <a:ext cx="2926539" cy="2047"/>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17" name="TextBox 16">
            <a:extLst>
              <a:ext uri="{FF2B5EF4-FFF2-40B4-BE49-F238E27FC236}">
                <a16:creationId xmlns:a16="http://schemas.microsoft.com/office/drawing/2014/main" id="{EA10D051-70EC-413B-9C1B-68B7F0CAE92D}"/>
              </a:ext>
            </a:extLst>
          </p:cNvPr>
          <p:cNvSpPr txBox="1"/>
          <p:nvPr/>
        </p:nvSpPr>
        <p:spPr>
          <a:xfrm>
            <a:off x="7730502" y="4654914"/>
            <a:ext cx="549025" cy="369332"/>
          </a:xfrm>
          <a:prstGeom prst="rect">
            <a:avLst/>
          </a:prstGeom>
          <a:noFill/>
        </p:spPr>
        <p:txBody>
          <a:bodyPr wrap="square" rtlCol="0">
            <a:spAutoFit/>
          </a:bodyPr>
          <a:lstStyle/>
          <a:p>
            <a:r>
              <a:rPr lang="en-US" dirty="0">
                <a:solidFill>
                  <a:schemeClr val="tx1"/>
                </a:solidFill>
              </a:rPr>
              <a:t>….</a:t>
            </a:r>
          </a:p>
        </p:txBody>
      </p:sp>
      <p:sp>
        <p:nvSpPr>
          <p:cNvPr id="23" name="Speech Bubble: Oval 22">
            <a:extLst>
              <a:ext uri="{FF2B5EF4-FFF2-40B4-BE49-F238E27FC236}">
                <a16:creationId xmlns:a16="http://schemas.microsoft.com/office/drawing/2014/main" id="{499455A4-FAC1-450D-9E6B-8D179B0DDE4E}"/>
              </a:ext>
            </a:extLst>
          </p:cNvPr>
          <p:cNvSpPr/>
          <p:nvPr/>
        </p:nvSpPr>
        <p:spPr bwMode="auto">
          <a:xfrm>
            <a:off x="533400" y="4222252"/>
            <a:ext cx="762000" cy="490250"/>
          </a:xfrm>
          <a:prstGeom prst="wedgeEllipseCallout">
            <a:avLst>
              <a:gd name="adj1" fmla="val 39944"/>
              <a:gd name="adj2" fmla="val 68717"/>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Arial" charset="0"/>
              <a:buNone/>
              <a:tabLst/>
            </a:pPr>
            <a:r>
              <a:rPr kumimoji="0" lang="en-US" sz="900" b="0" i="0" u="none" strike="noStrike" cap="none" normalizeH="0" baseline="0" dirty="0">
                <a:ln>
                  <a:noFill/>
                </a:ln>
                <a:solidFill>
                  <a:schemeClr val="bg1"/>
                </a:solidFill>
                <a:effectLst/>
                <a:latin typeface="Arial" charset="0"/>
              </a:rPr>
              <a:t>Longer period</a:t>
            </a:r>
          </a:p>
        </p:txBody>
      </p:sp>
    </p:spTree>
    <p:extLst>
      <p:ext uri="{BB962C8B-B14F-4D97-AF65-F5344CB8AC3E}">
        <p14:creationId xmlns:p14="http://schemas.microsoft.com/office/powerpoint/2010/main" val="4008939960"/>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533400" y="153988"/>
            <a:ext cx="8228013" cy="802223"/>
          </a:xfrm>
        </p:spPr>
        <p:txBody>
          <a:bodyPr anchor="b"/>
          <a:lstStyle/>
          <a:p>
            <a:pPr algn="ctr"/>
            <a:r>
              <a:rPr lang="en-US" altLang="en-US" sz="3600" dirty="0">
                <a:latin typeface="Comic Sans MS" panose="030F0702030302020204" pitchFamily="66" charset="0"/>
              </a:rPr>
              <a:t>Previous work</a:t>
            </a:r>
          </a:p>
        </p:txBody>
      </p:sp>
      <p:graphicFrame>
        <p:nvGraphicFramePr>
          <p:cNvPr id="2" name="Table 1">
            <a:extLst>
              <a:ext uri="{FF2B5EF4-FFF2-40B4-BE49-F238E27FC236}">
                <a16:creationId xmlns:a16="http://schemas.microsoft.com/office/drawing/2014/main" id="{8940D85C-8342-4279-9323-015BF76F5D19}"/>
              </a:ext>
            </a:extLst>
          </p:cNvPr>
          <p:cNvGraphicFramePr>
            <a:graphicFrameLocks noGrp="1"/>
          </p:cNvGraphicFramePr>
          <p:nvPr>
            <p:extLst>
              <p:ext uri="{D42A27DB-BD31-4B8C-83A1-F6EECF244321}">
                <p14:modId xmlns:p14="http://schemas.microsoft.com/office/powerpoint/2010/main" val="30289548"/>
              </p:ext>
            </p:extLst>
          </p:nvPr>
        </p:nvGraphicFramePr>
        <p:xfrm>
          <a:off x="533400" y="1097280"/>
          <a:ext cx="8153400" cy="5110224"/>
        </p:xfrm>
        <a:graphic>
          <a:graphicData uri="http://schemas.openxmlformats.org/drawingml/2006/table">
            <a:tbl>
              <a:tblPr firstRow="1" bandRow="1">
                <a:tableStyleId>{C4B1156A-380E-4F78-BDF5-A606A8083BF9}</a:tableStyleId>
              </a:tblPr>
              <a:tblGrid>
                <a:gridCol w="5487865">
                  <a:extLst>
                    <a:ext uri="{9D8B030D-6E8A-4147-A177-3AD203B41FA5}">
                      <a16:colId xmlns:a16="http://schemas.microsoft.com/office/drawing/2014/main" val="453446971"/>
                    </a:ext>
                  </a:extLst>
                </a:gridCol>
                <a:gridCol w="2665535">
                  <a:extLst>
                    <a:ext uri="{9D8B030D-6E8A-4147-A177-3AD203B41FA5}">
                      <a16:colId xmlns:a16="http://schemas.microsoft.com/office/drawing/2014/main" val="1153634603"/>
                    </a:ext>
                  </a:extLst>
                </a:gridCol>
              </a:tblGrid>
              <a:tr h="299975">
                <a:tc>
                  <a:txBody>
                    <a:bodyPr/>
                    <a:lstStyle/>
                    <a:p>
                      <a:r>
                        <a:rPr lang="en-US" dirty="0"/>
                        <a:t>Systems</a:t>
                      </a:r>
                    </a:p>
                  </a:txBody>
                  <a:tcPr/>
                </a:tc>
                <a:tc>
                  <a:txBody>
                    <a:bodyPr/>
                    <a:lstStyle/>
                    <a:p>
                      <a:r>
                        <a:rPr lang="en-US" dirty="0"/>
                        <a:t>Limitations</a:t>
                      </a:r>
                    </a:p>
                  </a:txBody>
                  <a:tcPr/>
                </a:tc>
                <a:extLst>
                  <a:ext uri="{0D108BD9-81ED-4DB2-BD59-A6C34878D82A}">
                    <a16:rowId xmlns:a16="http://schemas.microsoft.com/office/drawing/2014/main" val="3265518185"/>
                  </a:ext>
                </a:extLst>
              </a:tr>
              <a:tr h="20551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Comic Sans MS"/>
                          <a:ea typeface="Comic Sans MS"/>
                          <a:cs typeface="Comic Sans MS"/>
                          <a:sym typeface="Comic Sans MS"/>
                        </a:rPr>
                        <a:t>Adaptive Almost Blank Subframe (AABS)</a:t>
                      </a:r>
                      <a:endParaRPr lang="en-US" sz="1600" dirty="0">
                        <a:latin typeface="Comic Sans MS"/>
                      </a:endParaRPr>
                    </a:p>
                  </a:txBody>
                  <a:tcPr/>
                </a:tc>
                <a:tc>
                  <a:txBody>
                    <a:bodyPr/>
                    <a:lstStyle/>
                    <a:p>
                      <a:pPr marL="285750" marR="0" lvl="0" indent="-285750" algn="l" rtl="0" eaLnBrk="1" fontAlgn="auto" latinLnBrk="0" hangingPunct="1">
                        <a:lnSpc>
                          <a:spcPct val="100000"/>
                        </a:lnSpc>
                        <a:spcBef>
                          <a:spcPts val="0"/>
                        </a:spcBef>
                        <a:spcAft>
                          <a:spcPts val="0"/>
                        </a:spcAft>
                        <a:buFont typeface="Arial" panose="020B0604020202020204" pitchFamily="34" charset="0"/>
                        <a:buChar char="•"/>
                      </a:pPr>
                      <a:r>
                        <a:rPr lang="en-US" sz="1400" kern="0" dirty="0">
                          <a:solidFill>
                            <a:srgbClr val="FF0000"/>
                          </a:solidFill>
                          <a:latin typeface="Comic Sans MS"/>
                        </a:rPr>
                        <a:t>Long delay</a:t>
                      </a:r>
                      <a:r>
                        <a:rPr lang="en-US" sz="1400" kern="0" dirty="0">
                          <a:solidFill>
                            <a:srgbClr val="FF0000"/>
                          </a:solidFill>
                          <a:latin typeface="Comic Sans MS"/>
                          <a:sym typeface="Comic Sans MS"/>
                        </a:rPr>
                        <a:t> of communication has bad effect on throughput.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0" dirty="0">
                          <a:solidFill>
                            <a:srgbClr val="FF0000"/>
                          </a:solidFill>
                          <a:latin typeface="Comic Sans MS"/>
                          <a:ea typeface="Comic Sans MS"/>
                          <a:cs typeface="Comic Sans MS"/>
                          <a:sym typeface="Comic Sans MS"/>
                        </a:rPr>
                        <a:t>High overhead of sensing module (LTE keeps sensing).</a:t>
                      </a:r>
                    </a:p>
                    <a:p>
                      <a:pPr marL="285750" marR="0" lvl="0" indent="-285750" algn="l" rtl="0" eaLnBrk="1" fontAlgn="auto" latinLnBrk="0" hangingPunct="1">
                        <a:lnSpc>
                          <a:spcPct val="100000"/>
                        </a:lnSpc>
                        <a:spcBef>
                          <a:spcPts val="0"/>
                        </a:spcBef>
                        <a:spcAft>
                          <a:spcPts val="0"/>
                        </a:spcAft>
                        <a:buFont typeface="Arial" panose="020B0604020202020204" pitchFamily="34" charset="0"/>
                        <a:buChar char="•"/>
                      </a:pPr>
                      <a:endParaRPr lang="en-US" sz="1400" dirty="0"/>
                    </a:p>
                  </a:txBody>
                  <a:tcPr/>
                </a:tc>
                <a:extLst>
                  <a:ext uri="{0D108BD9-81ED-4DB2-BD59-A6C34878D82A}">
                    <a16:rowId xmlns:a16="http://schemas.microsoft.com/office/drawing/2014/main" val="2890614648"/>
                  </a:ext>
                </a:extLst>
              </a:tr>
              <a:tr h="2689278">
                <a:tc>
                  <a:txBody>
                    <a:bodyPr/>
                    <a:lstStyle/>
                    <a:p>
                      <a:r>
                        <a:rPr lang="en-US" sz="1600" dirty="0">
                          <a:latin typeface="Comic Sans MS" panose="030F0702030302020204" pitchFamily="66" charset="0"/>
                        </a:rPr>
                        <a:t>Reinforcement learning-based resource allocation to LTE-U and </a:t>
                      </a:r>
                      <a:r>
                        <a:rPr lang="en-US" sz="1600" dirty="0" err="1">
                          <a:latin typeface="Comic Sans MS" panose="030F0702030302020204" pitchFamily="66" charset="0"/>
                        </a:rPr>
                        <a:t>WiFi</a:t>
                      </a:r>
                      <a:r>
                        <a:rPr lang="en-US" sz="1600" dirty="0">
                          <a:latin typeface="Comic Sans MS" panose="030F0702030302020204" pitchFamily="66" charset="0"/>
                        </a:rPr>
                        <a:t> </a:t>
                      </a:r>
                    </a:p>
                  </a:txBody>
                  <a:tcPr/>
                </a:tc>
                <a:tc>
                  <a:txBody>
                    <a:bodyPr/>
                    <a:lstStyle/>
                    <a:p>
                      <a:pPr marL="285750" marR="0" lvl="0" indent="-285750" algn="l" rtl="0" eaLnBrk="1" fontAlgn="auto" latinLnBrk="0" hangingPunct="1">
                        <a:lnSpc>
                          <a:spcPct val="100000"/>
                        </a:lnSpc>
                        <a:spcBef>
                          <a:spcPts val="0"/>
                        </a:spcBef>
                        <a:spcAft>
                          <a:spcPts val="0"/>
                        </a:spcAft>
                        <a:buFont typeface="Arial" panose="020B0604020202020204" pitchFamily="34" charset="0"/>
                        <a:buChar char="•"/>
                      </a:pPr>
                      <a:r>
                        <a:rPr lang="en-US" sz="1400" kern="0" dirty="0">
                          <a:solidFill>
                            <a:srgbClr val="FF0000"/>
                          </a:solidFill>
                          <a:latin typeface="Comic Sans MS"/>
                          <a:ea typeface="Comic Sans MS"/>
                          <a:cs typeface="Comic Sans MS"/>
                        </a:rPr>
                        <a:t>Computation overhead</a:t>
                      </a:r>
                      <a:r>
                        <a:rPr lang="en-US" sz="1400" kern="0" dirty="0">
                          <a:solidFill>
                            <a:srgbClr val="FF0000"/>
                          </a:solidFill>
                          <a:latin typeface="Comic Sans MS"/>
                          <a:ea typeface="Comic Sans MS"/>
                          <a:cs typeface="Comic Sans MS"/>
                          <a:sym typeface="Comic Sans MS"/>
                        </a:rPr>
                        <a:t> is high.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0" dirty="0">
                          <a:solidFill>
                            <a:srgbClr val="FF0000"/>
                          </a:solidFill>
                          <a:latin typeface="Comic Sans MS"/>
                          <a:ea typeface="Comic Sans MS"/>
                          <a:cs typeface="Comic Sans MS"/>
                          <a:sym typeface="Comic Sans MS"/>
                        </a:rPr>
                        <a:t>Non consecutive blank space might reduce Wi-Fi throughput</a:t>
                      </a:r>
                      <a:r>
                        <a:rPr lang="en-US" sz="1400" kern="0" dirty="0">
                          <a:solidFill>
                            <a:srgbClr val="7030A0"/>
                          </a:solidFill>
                          <a:latin typeface="Comic Sans MS"/>
                          <a:ea typeface="Comic Sans MS"/>
                          <a:cs typeface="Comic Sans MS"/>
                          <a:sym typeface="Comic Sans MS"/>
                        </a:rPr>
                        <a:t>.</a:t>
                      </a:r>
                    </a:p>
                    <a:p>
                      <a:pPr marL="285750" marR="0" lvl="0" indent="-285750" algn="l" rtl="0" eaLnBrk="1" fontAlgn="auto" latinLnBrk="0" hangingPunct="1">
                        <a:lnSpc>
                          <a:spcPct val="100000"/>
                        </a:lnSpc>
                        <a:spcBef>
                          <a:spcPts val="0"/>
                        </a:spcBef>
                        <a:spcAft>
                          <a:spcPts val="0"/>
                        </a:spcAft>
                        <a:buFont typeface="Arial" panose="020B0604020202020204" pitchFamily="34" charset="0"/>
                        <a:buChar char="•"/>
                      </a:pPr>
                      <a:endParaRPr lang="en-US" sz="1400" kern="0" dirty="0">
                        <a:solidFill>
                          <a:srgbClr val="FF0000"/>
                        </a:solidFill>
                        <a:latin typeface="Comic Sans MS"/>
                        <a:ea typeface="Comic Sans MS"/>
                        <a:cs typeface="Comic Sans MS"/>
                        <a:sym typeface="Comic Sans MS"/>
                      </a:endParaRPr>
                    </a:p>
                  </a:txBody>
                  <a:tcPr/>
                </a:tc>
                <a:extLst>
                  <a:ext uri="{0D108BD9-81ED-4DB2-BD59-A6C34878D82A}">
                    <a16:rowId xmlns:a16="http://schemas.microsoft.com/office/drawing/2014/main" val="2727778389"/>
                  </a:ext>
                </a:extLst>
              </a:tr>
            </a:tbl>
          </a:graphicData>
        </a:graphic>
      </p:graphicFrame>
      <p:sp>
        <p:nvSpPr>
          <p:cNvPr id="7" name="TextBox 6">
            <a:extLst>
              <a:ext uri="{FF2B5EF4-FFF2-40B4-BE49-F238E27FC236}">
                <a16:creationId xmlns:a16="http://schemas.microsoft.com/office/drawing/2014/main" id="{8A7E712A-D59D-455D-890D-87516257EBE0}"/>
              </a:ext>
            </a:extLst>
          </p:cNvPr>
          <p:cNvSpPr txBox="1"/>
          <p:nvPr/>
        </p:nvSpPr>
        <p:spPr>
          <a:xfrm>
            <a:off x="650249" y="3048000"/>
            <a:ext cx="5170589" cy="430887"/>
          </a:xfrm>
          <a:prstGeom prst="rect">
            <a:avLst/>
          </a:prstGeom>
          <a:noFill/>
        </p:spPr>
        <p:txBody>
          <a:bodyPr wrap="square" rtlCol="0">
            <a:spAutoFit/>
          </a:bodyPr>
          <a:lstStyle/>
          <a:p>
            <a:r>
              <a:rPr lang="en-US" sz="1100" dirty="0">
                <a:solidFill>
                  <a:schemeClr val="tx1">
                    <a:lumMod val="65000"/>
                    <a:lumOff val="35000"/>
                  </a:schemeClr>
                </a:solidFill>
                <a:latin typeface="Comic Sans MS" panose="030F0702030302020204" pitchFamily="66" charset="0"/>
              </a:rPr>
              <a:t>An adaptive channel access mechanism for LTE-U and </a:t>
            </a:r>
            <a:r>
              <a:rPr lang="en-US" sz="1100" dirty="0" err="1">
                <a:solidFill>
                  <a:schemeClr val="tx1">
                    <a:lumMod val="65000"/>
                    <a:lumOff val="35000"/>
                  </a:schemeClr>
                </a:solidFill>
                <a:latin typeface="Comic Sans MS" panose="030F0702030302020204" pitchFamily="66" charset="0"/>
              </a:rPr>
              <a:t>WiFi</a:t>
            </a:r>
            <a:r>
              <a:rPr lang="en-US" sz="1100" dirty="0">
                <a:solidFill>
                  <a:schemeClr val="tx1">
                    <a:lumMod val="65000"/>
                    <a:lumOff val="35000"/>
                  </a:schemeClr>
                </a:solidFill>
                <a:latin typeface="Comic Sans MS" panose="030F0702030302020204" pitchFamily="66" charset="0"/>
              </a:rPr>
              <a:t> coexistence in an unlicensed spectrum (</a:t>
            </a:r>
            <a:r>
              <a:rPr lang="en-US" sz="1100" dirty="0" err="1">
                <a:solidFill>
                  <a:schemeClr val="tx1">
                    <a:lumMod val="65000"/>
                    <a:lumOff val="35000"/>
                  </a:schemeClr>
                </a:solidFill>
                <a:latin typeface="Comic Sans MS" panose="030F0702030302020204" pitchFamily="66" charset="0"/>
              </a:rPr>
              <a:t>Jie</a:t>
            </a:r>
            <a:r>
              <a:rPr lang="en-US" sz="1100" dirty="0">
                <a:solidFill>
                  <a:schemeClr val="tx1">
                    <a:lumMod val="65000"/>
                    <a:lumOff val="35000"/>
                  </a:schemeClr>
                </a:solidFill>
                <a:latin typeface="Comic Sans MS" panose="030F0702030302020204" pitchFamily="66" charset="0"/>
              </a:rPr>
              <a:t> Xiao, Jun Zheng in ICC 2016)</a:t>
            </a:r>
            <a:endParaRPr lang="en-US" sz="1100" b="1" dirty="0">
              <a:solidFill>
                <a:schemeClr val="tx1">
                  <a:lumMod val="65000"/>
                  <a:lumOff val="35000"/>
                </a:schemeClr>
              </a:solidFill>
              <a:latin typeface="Comic Sans MS" panose="030F0702030302020204" pitchFamily="66" charset="0"/>
            </a:endParaRPr>
          </a:p>
        </p:txBody>
      </p:sp>
      <p:pic>
        <p:nvPicPr>
          <p:cNvPr id="13" name="Picture 12">
            <a:extLst>
              <a:ext uri="{FF2B5EF4-FFF2-40B4-BE49-F238E27FC236}">
                <a16:creationId xmlns:a16="http://schemas.microsoft.com/office/drawing/2014/main" id="{2579157C-DB5E-485F-82B4-301AB1E98C04}"/>
              </a:ext>
            </a:extLst>
          </p:cNvPr>
          <p:cNvPicPr>
            <a:picLocks noChangeAspect="1"/>
          </p:cNvPicPr>
          <p:nvPr/>
        </p:nvPicPr>
        <p:blipFill>
          <a:blip r:embed="rId3"/>
          <a:stretch>
            <a:fillRect/>
          </a:stretch>
        </p:blipFill>
        <p:spPr>
          <a:xfrm>
            <a:off x="751336" y="1849268"/>
            <a:ext cx="1952962" cy="1208038"/>
          </a:xfrm>
          <a:prstGeom prst="rect">
            <a:avLst/>
          </a:prstGeom>
        </p:spPr>
      </p:pic>
      <p:sp>
        <p:nvSpPr>
          <p:cNvPr id="14" name="Oval 13">
            <a:extLst>
              <a:ext uri="{FF2B5EF4-FFF2-40B4-BE49-F238E27FC236}">
                <a16:creationId xmlns:a16="http://schemas.microsoft.com/office/drawing/2014/main" id="{EDE97446-C9F6-420E-99C3-6B339D749A25}"/>
              </a:ext>
            </a:extLst>
          </p:cNvPr>
          <p:cNvSpPr/>
          <p:nvPr/>
        </p:nvSpPr>
        <p:spPr bwMode="auto">
          <a:xfrm>
            <a:off x="1386840" y="1999024"/>
            <a:ext cx="685800" cy="240765"/>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Arial" charset="0"/>
              <a:buNone/>
              <a:tabLst/>
            </a:pPr>
            <a:r>
              <a:rPr kumimoji="0" lang="en-US" sz="700" b="0" i="0" u="none" strike="noStrike" cap="none" normalizeH="0" baseline="0" dirty="0">
                <a:ln>
                  <a:noFill/>
                </a:ln>
                <a:solidFill>
                  <a:schemeClr val="bg1"/>
                </a:solidFill>
                <a:effectLst/>
                <a:latin typeface="Arial" charset="0"/>
              </a:rPr>
              <a:t>C-RAN</a:t>
            </a:r>
          </a:p>
        </p:txBody>
      </p:sp>
      <p:cxnSp>
        <p:nvCxnSpPr>
          <p:cNvPr id="16" name="Straight Connector 15">
            <a:extLst>
              <a:ext uri="{FF2B5EF4-FFF2-40B4-BE49-F238E27FC236}">
                <a16:creationId xmlns:a16="http://schemas.microsoft.com/office/drawing/2014/main" id="{76491052-D99C-46E4-A0C7-BE037522D972}"/>
              </a:ext>
            </a:extLst>
          </p:cNvPr>
          <p:cNvCxnSpPr/>
          <p:nvPr/>
        </p:nvCxnSpPr>
        <p:spPr bwMode="auto">
          <a:xfrm flipH="1">
            <a:off x="1600200" y="2209800"/>
            <a:ext cx="127617" cy="307607"/>
          </a:xfrm>
          <a:prstGeom prst="line">
            <a:avLst/>
          </a:prstGeom>
          <a:solidFill>
            <a:srgbClr val="00B8FF"/>
          </a:solidFill>
          <a:ln w="38100" cap="flat" cmpd="sng" algn="ctr">
            <a:solidFill>
              <a:schemeClr val="tx1"/>
            </a:solidFill>
            <a:prstDash val="solid"/>
            <a:round/>
            <a:headEnd type="none" w="med" len="med"/>
            <a:tailEnd type="none" w="med" len="med"/>
          </a:ln>
          <a:effectLst/>
        </p:spPr>
      </p:cxnSp>
      <p:cxnSp>
        <p:nvCxnSpPr>
          <p:cNvPr id="18" name="Straight Connector 17">
            <a:extLst>
              <a:ext uri="{FF2B5EF4-FFF2-40B4-BE49-F238E27FC236}">
                <a16:creationId xmlns:a16="http://schemas.microsoft.com/office/drawing/2014/main" id="{B23EE7C3-FCE0-43D2-932F-8A1D329B352C}"/>
              </a:ext>
            </a:extLst>
          </p:cNvPr>
          <p:cNvCxnSpPr>
            <a:cxnSpLocks/>
            <a:stCxn id="14" idx="4"/>
          </p:cNvCxnSpPr>
          <p:nvPr/>
        </p:nvCxnSpPr>
        <p:spPr bwMode="auto">
          <a:xfrm>
            <a:off x="1729740" y="2239789"/>
            <a:ext cx="350521" cy="254407"/>
          </a:xfrm>
          <a:prstGeom prst="line">
            <a:avLst/>
          </a:prstGeom>
          <a:solidFill>
            <a:srgbClr val="00B8FF"/>
          </a:solidFill>
          <a:ln w="38100" cap="flat" cmpd="sng" algn="ctr">
            <a:solidFill>
              <a:schemeClr val="tx1"/>
            </a:solidFill>
            <a:prstDash val="solid"/>
            <a:round/>
            <a:headEnd type="none" w="med" len="med"/>
            <a:tailEnd type="none" w="med" len="med"/>
          </a:ln>
          <a:effectLst/>
        </p:spPr>
      </p:cxnSp>
      <p:sp>
        <p:nvSpPr>
          <p:cNvPr id="19" name="TextBox 18">
            <a:extLst>
              <a:ext uri="{FF2B5EF4-FFF2-40B4-BE49-F238E27FC236}">
                <a16:creationId xmlns:a16="http://schemas.microsoft.com/office/drawing/2014/main" id="{AB08C9D8-A41A-4673-9E1F-26A6AF1189C8}"/>
              </a:ext>
            </a:extLst>
          </p:cNvPr>
          <p:cNvSpPr txBox="1"/>
          <p:nvPr/>
        </p:nvSpPr>
        <p:spPr>
          <a:xfrm>
            <a:off x="2917658" y="1894031"/>
            <a:ext cx="2797342" cy="830997"/>
          </a:xfrm>
          <a:prstGeom prst="rect">
            <a:avLst/>
          </a:prstGeom>
          <a:noFill/>
        </p:spPr>
        <p:txBody>
          <a:bodyPr wrap="square" rtlCol="0">
            <a:spAutoFit/>
          </a:bodyPr>
          <a:lstStyle/>
          <a:p>
            <a:r>
              <a:rPr lang="en-US" sz="1200" dirty="0">
                <a:solidFill>
                  <a:schemeClr val="tx1"/>
                </a:solidFill>
                <a:latin typeface="Comic Sans MS" panose="030F0702030302020204" pitchFamily="66" charset="0"/>
              </a:rPr>
              <a:t>LTE-</a:t>
            </a:r>
            <a:r>
              <a:rPr lang="en-US" sz="1200" dirty="0" err="1">
                <a:solidFill>
                  <a:schemeClr val="tx1"/>
                </a:solidFill>
                <a:latin typeface="Comic Sans MS" panose="030F0702030302020204" pitchFamily="66" charset="0"/>
              </a:rPr>
              <a:t>eNB</a:t>
            </a:r>
            <a:r>
              <a:rPr lang="en-US" sz="1200" dirty="0">
                <a:solidFill>
                  <a:schemeClr val="tx1"/>
                </a:solidFill>
                <a:latin typeface="Comic Sans MS" panose="030F0702030302020204" pitchFamily="66" charset="0"/>
              </a:rPr>
              <a:t> &amp; Wi-Fi AP sends their usage information to the C-RAN. </a:t>
            </a:r>
          </a:p>
          <a:p>
            <a:r>
              <a:rPr lang="en-US" sz="1200" dirty="0">
                <a:solidFill>
                  <a:schemeClr val="tx1"/>
                </a:solidFill>
                <a:latin typeface="Comic Sans MS" panose="030F0702030302020204" pitchFamily="66" charset="0"/>
              </a:rPr>
              <a:t>C-RAN decides LTE channel access mechanism.</a:t>
            </a:r>
          </a:p>
        </p:txBody>
      </p:sp>
      <p:pic>
        <p:nvPicPr>
          <p:cNvPr id="20" name="Picture 19">
            <a:extLst>
              <a:ext uri="{FF2B5EF4-FFF2-40B4-BE49-F238E27FC236}">
                <a16:creationId xmlns:a16="http://schemas.microsoft.com/office/drawing/2014/main" id="{F5E8E64C-1FA9-4F91-9548-223BDF7F212F}"/>
              </a:ext>
            </a:extLst>
          </p:cNvPr>
          <p:cNvPicPr>
            <a:picLocks noChangeAspect="1"/>
          </p:cNvPicPr>
          <p:nvPr/>
        </p:nvPicPr>
        <p:blipFill>
          <a:blip r:embed="rId4"/>
          <a:stretch>
            <a:fillRect/>
          </a:stretch>
        </p:blipFill>
        <p:spPr>
          <a:xfrm>
            <a:off x="650249" y="4114801"/>
            <a:ext cx="1945193" cy="1584654"/>
          </a:xfrm>
          <a:prstGeom prst="rect">
            <a:avLst/>
          </a:prstGeom>
        </p:spPr>
      </p:pic>
      <p:sp>
        <p:nvSpPr>
          <p:cNvPr id="22" name="TextBox 21">
            <a:extLst>
              <a:ext uri="{FF2B5EF4-FFF2-40B4-BE49-F238E27FC236}">
                <a16:creationId xmlns:a16="http://schemas.microsoft.com/office/drawing/2014/main" id="{9786E1B9-04BA-4940-B755-02BD3A2A5B4D}"/>
              </a:ext>
            </a:extLst>
          </p:cNvPr>
          <p:cNvSpPr txBox="1"/>
          <p:nvPr/>
        </p:nvSpPr>
        <p:spPr>
          <a:xfrm>
            <a:off x="2917658" y="4167489"/>
            <a:ext cx="2797342" cy="830997"/>
          </a:xfrm>
          <a:prstGeom prst="rect">
            <a:avLst/>
          </a:prstGeom>
          <a:noFill/>
        </p:spPr>
        <p:txBody>
          <a:bodyPr wrap="square" rtlCol="0">
            <a:spAutoFit/>
          </a:bodyPr>
          <a:lstStyle/>
          <a:p>
            <a:r>
              <a:rPr lang="en-US" sz="1200" dirty="0">
                <a:solidFill>
                  <a:schemeClr val="tx1"/>
                </a:solidFill>
                <a:latin typeface="Comic Sans MS" panose="030F0702030302020204" pitchFamily="66" charset="0"/>
              </a:rPr>
              <a:t>Mobile Management Unit (MMU) uses reinforce learning to determine location of blank space in  LTE frame. Blank spaces are aperiodic.</a:t>
            </a:r>
          </a:p>
        </p:txBody>
      </p:sp>
      <p:sp>
        <p:nvSpPr>
          <p:cNvPr id="10" name="TextBox 9">
            <a:extLst>
              <a:ext uri="{FF2B5EF4-FFF2-40B4-BE49-F238E27FC236}">
                <a16:creationId xmlns:a16="http://schemas.microsoft.com/office/drawing/2014/main" id="{96028EE1-CCBC-4F82-ADFE-66E108630595}"/>
              </a:ext>
            </a:extLst>
          </p:cNvPr>
          <p:cNvSpPr txBox="1"/>
          <p:nvPr/>
        </p:nvSpPr>
        <p:spPr>
          <a:xfrm>
            <a:off x="533400" y="5749505"/>
            <a:ext cx="5513732" cy="430887"/>
          </a:xfrm>
          <a:prstGeom prst="rect">
            <a:avLst/>
          </a:prstGeom>
          <a:noFill/>
        </p:spPr>
        <p:txBody>
          <a:bodyPr wrap="square" rtlCol="0">
            <a:spAutoFit/>
          </a:bodyPr>
          <a:lstStyle/>
          <a:p>
            <a:r>
              <a:rPr lang="en-US" sz="1100" dirty="0">
                <a:solidFill>
                  <a:schemeClr val="tx1">
                    <a:lumMod val="65000"/>
                    <a:lumOff val="35000"/>
                  </a:schemeClr>
                </a:solidFill>
                <a:latin typeface="Comic Sans MS" panose="030F0702030302020204" pitchFamily="66" charset="0"/>
              </a:rPr>
              <a:t>Dynamic resource allocation using reinforcement learning for LTE-U and </a:t>
            </a:r>
            <a:r>
              <a:rPr lang="en-US" sz="1100" dirty="0" err="1">
                <a:solidFill>
                  <a:schemeClr val="tx1">
                    <a:lumMod val="65000"/>
                    <a:lumOff val="35000"/>
                  </a:schemeClr>
                </a:solidFill>
                <a:latin typeface="Comic Sans MS" panose="030F0702030302020204" pitchFamily="66" charset="0"/>
              </a:rPr>
              <a:t>WiFi</a:t>
            </a:r>
            <a:r>
              <a:rPr lang="en-US" sz="1100" dirty="0">
                <a:solidFill>
                  <a:schemeClr val="tx1">
                    <a:lumMod val="65000"/>
                    <a:lumOff val="35000"/>
                  </a:schemeClr>
                </a:solidFill>
                <a:latin typeface="Comic Sans MS" panose="030F0702030302020204" pitchFamily="66" charset="0"/>
              </a:rPr>
              <a:t> in the unlicensed spectrum (Ying-Ying Liu, Sang-Jo </a:t>
            </a:r>
            <a:r>
              <a:rPr lang="en-US" sz="1100" dirty="0" err="1">
                <a:solidFill>
                  <a:schemeClr val="tx1">
                    <a:lumMod val="65000"/>
                    <a:lumOff val="35000"/>
                  </a:schemeClr>
                </a:solidFill>
                <a:latin typeface="Comic Sans MS" panose="030F0702030302020204" pitchFamily="66" charset="0"/>
              </a:rPr>
              <a:t>Yoo</a:t>
            </a:r>
            <a:r>
              <a:rPr lang="en-US" sz="1100" dirty="0">
                <a:solidFill>
                  <a:schemeClr val="tx1">
                    <a:lumMod val="65000"/>
                    <a:lumOff val="35000"/>
                  </a:schemeClr>
                </a:solidFill>
                <a:latin typeface="Comic Sans MS" panose="030F0702030302020204" pitchFamily="66" charset="0"/>
              </a:rPr>
              <a:t> in ICUFN 2017)</a:t>
            </a:r>
            <a:endParaRPr lang="en-US" sz="1100" b="1" dirty="0">
              <a:solidFill>
                <a:schemeClr val="tx1">
                  <a:lumMod val="65000"/>
                  <a:lumOff val="35000"/>
                </a:schemeClr>
              </a:solidFill>
              <a:latin typeface="Comic Sans MS" panose="030F0702030302020204" pitchFamily="66" charset="0"/>
            </a:endParaRPr>
          </a:p>
        </p:txBody>
      </p:sp>
      <p:pic>
        <p:nvPicPr>
          <p:cNvPr id="21" name="Picture 20">
            <a:extLst>
              <a:ext uri="{FF2B5EF4-FFF2-40B4-BE49-F238E27FC236}">
                <a16:creationId xmlns:a16="http://schemas.microsoft.com/office/drawing/2014/main" id="{95BF3444-ECFC-4E38-BADD-4E49CAA76C00}"/>
              </a:ext>
            </a:extLst>
          </p:cNvPr>
          <p:cNvPicPr>
            <a:picLocks noChangeAspect="1"/>
          </p:cNvPicPr>
          <p:nvPr/>
        </p:nvPicPr>
        <p:blipFill rotWithShape="1">
          <a:blip r:embed="rId5"/>
          <a:srcRect l="861" t="-886" r="-861" b="7166"/>
          <a:stretch/>
        </p:blipFill>
        <p:spPr>
          <a:xfrm>
            <a:off x="2683759" y="5029200"/>
            <a:ext cx="3265139" cy="436767"/>
          </a:xfrm>
          <a:prstGeom prst="rect">
            <a:avLst/>
          </a:prstGeom>
        </p:spPr>
      </p:pic>
      <p:sp>
        <p:nvSpPr>
          <p:cNvPr id="3" name="Rectangle 2">
            <a:extLst>
              <a:ext uri="{FF2B5EF4-FFF2-40B4-BE49-F238E27FC236}">
                <a16:creationId xmlns:a16="http://schemas.microsoft.com/office/drawing/2014/main" id="{9048C09D-1195-40EE-B863-8DBE55EBAB6E}"/>
              </a:ext>
            </a:extLst>
          </p:cNvPr>
          <p:cNvSpPr/>
          <p:nvPr/>
        </p:nvSpPr>
        <p:spPr bwMode="auto">
          <a:xfrm>
            <a:off x="3200400" y="5576686"/>
            <a:ext cx="457200" cy="182764"/>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57200" rtl="0" eaLnBrk="0" fontAlgn="base" latinLnBrk="0" hangingPunct="0">
              <a:lnSpc>
                <a:spcPct val="100000"/>
              </a:lnSpc>
              <a:spcBef>
                <a:spcPct val="0"/>
              </a:spcBef>
              <a:spcAft>
                <a:spcPct val="0"/>
              </a:spcAft>
              <a:buClr>
                <a:srgbClr val="000000"/>
              </a:buClr>
              <a:buSzPct val="100000"/>
              <a:buFont typeface="Arial" charset="0"/>
              <a:buNone/>
              <a:tabLst/>
            </a:pPr>
            <a:r>
              <a:rPr kumimoji="0" lang="en-US" sz="700" b="0" i="0" u="none" strike="noStrike" cap="none" normalizeH="0" baseline="0" dirty="0">
                <a:ln>
                  <a:noFill/>
                </a:ln>
                <a:solidFill>
                  <a:schemeClr val="bg1"/>
                </a:solidFill>
                <a:effectLst/>
                <a:latin typeface="Arial" charset="0"/>
              </a:rPr>
              <a:t>Wi-Fi</a:t>
            </a:r>
          </a:p>
        </p:txBody>
      </p:sp>
      <p:cxnSp>
        <p:nvCxnSpPr>
          <p:cNvPr id="5" name="Straight Arrow Connector 4">
            <a:extLst>
              <a:ext uri="{FF2B5EF4-FFF2-40B4-BE49-F238E27FC236}">
                <a16:creationId xmlns:a16="http://schemas.microsoft.com/office/drawing/2014/main" id="{2618029C-2A5A-4BFF-B9CE-A8E67788C5E9}"/>
              </a:ext>
            </a:extLst>
          </p:cNvPr>
          <p:cNvCxnSpPr>
            <a:cxnSpLocks/>
            <a:stCxn id="3" idx="0"/>
          </p:cNvCxnSpPr>
          <p:nvPr/>
        </p:nvCxnSpPr>
        <p:spPr bwMode="auto">
          <a:xfrm flipV="1">
            <a:off x="3429000" y="5432075"/>
            <a:ext cx="0" cy="144611"/>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23" name="Rectangle 22">
            <a:extLst>
              <a:ext uri="{FF2B5EF4-FFF2-40B4-BE49-F238E27FC236}">
                <a16:creationId xmlns:a16="http://schemas.microsoft.com/office/drawing/2014/main" id="{913D6968-FEFA-461C-B528-364C11ED17DA}"/>
              </a:ext>
            </a:extLst>
          </p:cNvPr>
          <p:cNvSpPr/>
          <p:nvPr/>
        </p:nvSpPr>
        <p:spPr bwMode="auto">
          <a:xfrm>
            <a:off x="3975100" y="5580211"/>
            <a:ext cx="457200" cy="182764"/>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57200" rtl="0" eaLnBrk="0" fontAlgn="base" latinLnBrk="0" hangingPunct="0">
              <a:lnSpc>
                <a:spcPct val="100000"/>
              </a:lnSpc>
              <a:spcBef>
                <a:spcPct val="0"/>
              </a:spcBef>
              <a:spcAft>
                <a:spcPct val="0"/>
              </a:spcAft>
              <a:buClr>
                <a:srgbClr val="000000"/>
              </a:buClr>
              <a:buSzPct val="100000"/>
              <a:buFont typeface="Arial" charset="0"/>
              <a:buNone/>
              <a:tabLst/>
            </a:pPr>
            <a:r>
              <a:rPr kumimoji="0" lang="en-US" sz="700" b="0" i="0" u="none" strike="noStrike" cap="none" normalizeH="0" baseline="0" dirty="0">
                <a:ln>
                  <a:noFill/>
                </a:ln>
                <a:solidFill>
                  <a:schemeClr val="bg1"/>
                </a:solidFill>
                <a:effectLst/>
                <a:latin typeface="Arial" charset="0"/>
              </a:rPr>
              <a:t>Wi-Fi</a:t>
            </a:r>
          </a:p>
        </p:txBody>
      </p:sp>
      <p:cxnSp>
        <p:nvCxnSpPr>
          <p:cNvPr id="24" name="Straight Arrow Connector 23">
            <a:extLst>
              <a:ext uri="{FF2B5EF4-FFF2-40B4-BE49-F238E27FC236}">
                <a16:creationId xmlns:a16="http://schemas.microsoft.com/office/drawing/2014/main" id="{1C273A94-3BB7-4BD6-BEAE-E939A667BE49}"/>
              </a:ext>
            </a:extLst>
          </p:cNvPr>
          <p:cNvCxnSpPr>
            <a:cxnSpLocks/>
            <a:stCxn id="23" idx="0"/>
          </p:cNvCxnSpPr>
          <p:nvPr/>
        </p:nvCxnSpPr>
        <p:spPr bwMode="auto">
          <a:xfrm flipV="1">
            <a:off x="4203700" y="5435600"/>
            <a:ext cx="0" cy="144611"/>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25" name="Rectangle 24">
            <a:extLst>
              <a:ext uri="{FF2B5EF4-FFF2-40B4-BE49-F238E27FC236}">
                <a16:creationId xmlns:a16="http://schemas.microsoft.com/office/drawing/2014/main" id="{4CA0431C-F3A1-4BE3-99C7-F1982088A529}"/>
              </a:ext>
            </a:extLst>
          </p:cNvPr>
          <p:cNvSpPr/>
          <p:nvPr/>
        </p:nvSpPr>
        <p:spPr bwMode="auto">
          <a:xfrm>
            <a:off x="4775200" y="5580211"/>
            <a:ext cx="457200" cy="182764"/>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57200" rtl="0" eaLnBrk="0" fontAlgn="base" latinLnBrk="0" hangingPunct="0">
              <a:lnSpc>
                <a:spcPct val="100000"/>
              </a:lnSpc>
              <a:spcBef>
                <a:spcPct val="0"/>
              </a:spcBef>
              <a:spcAft>
                <a:spcPct val="0"/>
              </a:spcAft>
              <a:buClr>
                <a:srgbClr val="000000"/>
              </a:buClr>
              <a:buSzPct val="100000"/>
              <a:buFont typeface="Arial" charset="0"/>
              <a:buNone/>
              <a:tabLst/>
            </a:pPr>
            <a:r>
              <a:rPr kumimoji="0" lang="en-US" sz="700" b="0" i="0" u="none" strike="noStrike" cap="none" normalizeH="0" baseline="0" dirty="0">
                <a:ln>
                  <a:noFill/>
                </a:ln>
                <a:solidFill>
                  <a:schemeClr val="bg1"/>
                </a:solidFill>
                <a:effectLst/>
                <a:latin typeface="Arial" charset="0"/>
              </a:rPr>
              <a:t>Wi-Fi</a:t>
            </a:r>
          </a:p>
        </p:txBody>
      </p:sp>
      <p:cxnSp>
        <p:nvCxnSpPr>
          <p:cNvPr id="26" name="Straight Arrow Connector 25">
            <a:extLst>
              <a:ext uri="{FF2B5EF4-FFF2-40B4-BE49-F238E27FC236}">
                <a16:creationId xmlns:a16="http://schemas.microsoft.com/office/drawing/2014/main" id="{FC3193F3-7A62-4FAC-A7A1-1453BB87A8E9}"/>
              </a:ext>
            </a:extLst>
          </p:cNvPr>
          <p:cNvCxnSpPr>
            <a:cxnSpLocks/>
            <a:stCxn id="25" idx="0"/>
          </p:cNvCxnSpPr>
          <p:nvPr/>
        </p:nvCxnSpPr>
        <p:spPr bwMode="auto">
          <a:xfrm flipV="1">
            <a:off x="5003800" y="5435600"/>
            <a:ext cx="0" cy="144611"/>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2987305578"/>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609600"/>
            <a:ext cx="8386762" cy="759441"/>
          </a:xfrm>
        </p:spPr>
        <p:txBody>
          <a:bodyPr/>
          <a:lstStyle/>
          <a:p>
            <a:pPr algn="ctr"/>
            <a:r>
              <a:rPr lang="en-US" altLang="en-US" sz="2400" dirty="0">
                <a:latin typeface="Comic Sans MS"/>
              </a:rPr>
              <a:t>Direct-communication between LTE </a:t>
            </a:r>
            <a:r>
              <a:rPr lang="en-US" altLang="en-US" sz="2400" dirty="0" err="1">
                <a:latin typeface="Comic Sans MS"/>
              </a:rPr>
              <a:t>eNB</a:t>
            </a:r>
            <a:r>
              <a:rPr lang="en-US" altLang="en-US" sz="2400" dirty="0">
                <a:latin typeface="Comic Sans MS"/>
              </a:rPr>
              <a:t> and Wi-Fi AP</a:t>
            </a:r>
          </a:p>
        </p:txBody>
      </p:sp>
      <p:sp>
        <p:nvSpPr>
          <p:cNvPr id="10243" name="Content Placeholder 2"/>
          <p:cNvSpPr>
            <a:spLocks noGrp="1"/>
          </p:cNvSpPr>
          <p:nvPr>
            <p:ph idx="1"/>
          </p:nvPr>
        </p:nvSpPr>
        <p:spPr>
          <a:xfrm>
            <a:off x="75354" y="3825246"/>
            <a:ext cx="4100050" cy="2281114"/>
          </a:xfrm>
        </p:spPr>
        <p:txBody>
          <a:bodyPr/>
          <a:lstStyle/>
          <a:p>
            <a:pPr lvl="1"/>
            <a:r>
              <a:rPr lang="en-US" sz="1800" dirty="0">
                <a:solidFill>
                  <a:schemeClr val="tx1"/>
                </a:solidFill>
                <a:latin typeface="Comic Sans MS"/>
                <a:ea typeface="Comic Sans MS"/>
                <a:cs typeface="Comic Sans MS"/>
                <a:sym typeface="Comic Sans MS"/>
              </a:rPr>
              <a:t>If Wi-Fi Throughput &gt; LTE Throughput</a:t>
            </a:r>
          </a:p>
          <a:p>
            <a:pPr lvl="2"/>
            <a:r>
              <a:rPr lang="en-US" sz="1400" dirty="0">
                <a:solidFill>
                  <a:schemeClr val="tx1"/>
                </a:solidFill>
                <a:latin typeface="Comic Sans MS"/>
                <a:ea typeface="Comic Sans MS"/>
                <a:cs typeface="Comic Sans MS"/>
                <a:sym typeface="Comic Sans MS"/>
              </a:rPr>
              <a:t>More ON period</a:t>
            </a:r>
          </a:p>
          <a:p>
            <a:pPr lvl="1"/>
            <a:r>
              <a:rPr lang="en-US" sz="1800" dirty="0">
                <a:solidFill>
                  <a:schemeClr val="tx1"/>
                </a:solidFill>
                <a:latin typeface="Comic Sans MS"/>
                <a:ea typeface="Comic Sans MS"/>
                <a:cs typeface="Comic Sans MS"/>
                <a:sym typeface="Comic Sans MS"/>
              </a:rPr>
              <a:t>Else</a:t>
            </a:r>
          </a:p>
          <a:p>
            <a:pPr lvl="2"/>
            <a:r>
              <a:rPr lang="en-US" sz="1400" dirty="0">
                <a:solidFill>
                  <a:schemeClr val="tx1"/>
                </a:solidFill>
                <a:latin typeface="Comic Sans MS"/>
                <a:ea typeface="Comic Sans MS"/>
                <a:cs typeface="Comic Sans MS"/>
                <a:sym typeface="Comic Sans MS"/>
              </a:rPr>
              <a:t>Less ON period</a:t>
            </a:r>
          </a:p>
          <a:p>
            <a:pPr lvl="1"/>
            <a:r>
              <a:rPr lang="en-US" sz="1800" dirty="0">
                <a:solidFill>
                  <a:schemeClr val="tx1"/>
                </a:solidFill>
                <a:latin typeface="Comic Sans MS"/>
                <a:ea typeface="Comic Sans MS"/>
                <a:cs typeface="Comic Sans MS"/>
                <a:sym typeface="Comic Sans MS"/>
              </a:rPr>
              <a:t>Assumption: LTE &amp; Wi-Fi have unlimited data to transmit. </a:t>
            </a:r>
          </a:p>
        </p:txBody>
      </p:sp>
      <p:grpSp>
        <p:nvGrpSpPr>
          <p:cNvPr id="13" name="Group 12">
            <a:extLst>
              <a:ext uri="{FF2B5EF4-FFF2-40B4-BE49-F238E27FC236}">
                <a16:creationId xmlns:a16="http://schemas.microsoft.com/office/drawing/2014/main" id="{B5B2B131-A001-4BC1-8C2E-0D23DD1C876B}"/>
              </a:ext>
            </a:extLst>
          </p:cNvPr>
          <p:cNvGrpSpPr/>
          <p:nvPr/>
        </p:nvGrpSpPr>
        <p:grpSpPr>
          <a:xfrm>
            <a:off x="838200" y="1913525"/>
            <a:ext cx="3505200" cy="1515475"/>
            <a:chOff x="2895600" y="2343251"/>
            <a:chExt cx="3505200" cy="1515475"/>
          </a:xfrm>
        </p:grpSpPr>
        <p:pic>
          <p:nvPicPr>
            <p:cNvPr id="5" name="Picture 4">
              <a:extLst>
                <a:ext uri="{FF2B5EF4-FFF2-40B4-BE49-F238E27FC236}">
                  <a16:creationId xmlns:a16="http://schemas.microsoft.com/office/drawing/2014/main" id="{2258ADD5-256B-4C59-BDCC-F07AC41ED3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0" y="2343251"/>
              <a:ext cx="1042470" cy="1042470"/>
            </a:xfrm>
            <a:prstGeom prst="rect">
              <a:avLst/>
            </a:prstGeom>
          </p:spPr>
        </p:pic>
        <p:pic>
          <p:nvPicPr>
            <p:cNvPr id="7" name="Picture 6">
              <a:extLst>
                <a:ext uri="{FF2B5EF4-FFF2-40B4-BE49-F238E27FC236}">
                  <a16:creationId xmlns:a16="http://schemas.microsoft.com/office/drawing/2014/main" id="{FD6E10FB-914F-475B-A927-99C1A54158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95600" y="2343252"/>
              <a:ext cx="1042469" cy="1042469"/>
            </a:xfrm>
            <a:prstGeom prst="rect">
              <a:avLst/>
            </a:prstGeom>
          </p:spPr>
        </p:pic>
        <p:cxnSp>
          <p:nvCxnSpPr>
            <p:cNvPr id="9" name="Straight Arrow Connector 8">
              <a:extLst>
                <a:ext uri="{FF2B5EF4-FFF2-40B4-BE49-F238E27FC236}">
                  <a16:creationId xmlns:a16="http://schemas.microsoft.com/office/drawing/2014/main" id="{20FC94DD-1364-45C2-A9BC-AB72EE66C792}"/>
                </a:ext>
              </a:extLst>
            </p:cNvPr>
            <p:cNvCxnSpPr>
              <a:stCxn id="5" idx="1"/>
            </p:cNvCxnSpPr>
            <p:nvPr/>
          </p:nvCxnSpPr>
          <p:spPr bwMode="auto">
            <a:xfrm flipH="1">
              <a:off x="3810000" y="2864486"/>
              <a:ext cx="1524000" cy="0"/>
            </a:xfrm>
            <a:prstGeom prst="straightConnector1">
              <a:avLst/>
            </a:prstGeom>
            <a:solidFill>
              <a:srgbClr val="00B8FF"/>
            </a:solidFill>
            <a:ln w="38100" cap="flat" cmpd="sng" algn="ctr">
              <a:solidFill>
                <a:schemeClr val="tx1"/>
              </a:solidFill>
              <a:prstDash val="solid"/>
              <a:round/>
              <a:headEnd type="none" w="med" len="med"/>
              <a:tailEnd type="triangle"/>
            </a:ln>
            <a:effectLst/>
          </p:spPr>
        </p:cxnSp>
        <p:sp>
          <p:nvSpPr>
            <p:cNvPr id="10" name="TextBox 9">
              <a:extLst>
                <a:ext uri="{FF2B5EF4-FFF2-40B4-BE49-F238E27FC236}">
                  <a16:creationId xmlns:a16="http://schemas.microsoft.com/office/drawing/2014/main" id="{36680ED9-CE01-40A1-A52F-8EEA77280E57}"/>
                </a:ext>
              </a:extLst>
            </p:cNvPr>
            <p:cNvSpPr txBox="1"/>
            <p:nvPr/>
          </p:nvSpPr>
          <p:spPr>
            <a:xfrm>
              <a:off x="3886200" y="2541320"/>
              <a:ext cx="1524000" cy="646331"/>
            </a:xfrm>
            <a:prstGeom prst="rect">
              <a:avLst/>
            </a:prstGeom>
            <a:noFill/>
          </p:spPr>
          <p:txBody>
            <a:bodyPr wrap="square" rtlCol="0">
              <a:spAutoFit/>
            </a:bodyPr>
            <a:lstStyle/>
            <a:p>
              <a:pPr algn="ctr"/>
              <a:r>
                <a:rPr lang="en-US" dirty="0">
                  <a:solidFill>
                    <a:schemeClr val="tx1"/>
                  </a:solidFill>
                  <a:latin typeface="Comic Sans MS" panose="030F0702030302020204" pitchFamily="66" charset="0"/>
                </a:rPr>
                <a:t>Usage information</a:t>
              </a:r>
            </a:p>
          </p:txBody>
        </p:sp>
        <p:sp>
          <p:nvSpPr>
            <p:cNvPr id="11" name="TextBox 10">
              <a:extLst>
                <a:ext uri="{FF2B5EF4-FFF2-40B4-BE49-F238E27FC236}">
                  <a16:creationId xmlns:a16="http://schemas.microsoft.com/office/drawing/2014/main" id="{811A45C8-7F05-4CD8-8526-762AC65F12F3}"/>
                </a:ext>
              </a:extLst>
            </p:cNvPr>
            <p:cNvSpPr txBox="1"/>
            <p:nvPr/>
          </p:nvSpPr>
          <p:spPr>
            <a:xfrm>
              <a:off x="2895600" y="3489394"/>
              <a:ext cx="1143000" cy="369332"/>
            </a:xfrm>
            <a:prstGeom prst="rect">
              <a:avLst/>
            </a:prstGeom>
            <a:noFill/>
          </p:spPr>
          <p:txBody>
            <a:bodyPr wrap="square" rtlCol="0">
              <a:spAutoFit/>
            </a:bodyPr>
            <a:lstStyle/>
            <a:p>
              <a:r>
                <a:rPr lang="en-US" dirty="0">
                  <a:solidFill>
                    <a:schemeClr val="tx1"/>
                  </a:solidFill>
                  <a:latin typeface="Comic Sans MS" panose="030F0702030302020204" pitchFamily="66" charset="0"/>
                </a:rPr>
                <a:t>LTE </a:t>
              </a:r>
              <a:r>
                <a:rPr lang="en-US" dirty="0" err="1">
                  <a:solidFill>
                    <a:schemeClr val="tx1"/>
                  </a:solidFill>
                  <a:latin typeface="Comic Sans MS" panose="030F0702030302020204" pitchFamily="66" charset="0"/>
                </a:rPr>
                <a:t>eNB</a:t>
              </a:r>
              <a:endParaRPr lang="en-US" dirty="0">
                <a:solidFill>
                  <a:schemeClr val="tx1"/>
                </a:solidFill>
                <a:latin typeface="Comic Sans MS" panose="030F0702030302020204" pitchFamily="66" charset="0"/>
              </a:endParaRPr>
            </a:p>
          </p:txBody>
        </p:sp>
        <p:sp>
          <p:nvSpPr>
            <p:cNvPr id="21" name="TextBox 20">
              <a:extLst>
                <a:ext uri="{FF2B5EF4-FFF2-40B4-BE49-F238E27FC236}">
                  <a16:creationId xmlns:a16="http://schemas.microsoft.com/office/drawing/2014/main" id="{37E35CB0-425F-4A1E-AC72-090A9646B192}"/>
                </a:ext>
              </a:extLst>
            </p:cNvPr>
            <p:cNvSpPr txBox="1"/>
            <p:nvPr/>
          </p:nvSpPr>
          <p:spPr>
            <a:xfrm>
              <a:off x="5257800" y="3472280"/>
              <a:ext cx="1143000" cy="369332"/>
            </a:xfrm>
            <a:prstGeom prst="rect">
              <a:avLst/>
            </a:prstGeom>
            <a:noFill/>
          </p:spPr>
          <p:txBody>
            <a:bodyPr wrap="square" rtlCol="0">
              <a:spAutoFit/>
            </a:bodyPr>
            <a:lstStyle/>
            <a:p>
              <a:r>
                <a:rPr lang="en-US" dirty="0">
                  <a:solidFill>
                    <a:schemeClr val="tx1"/>
                  </a:solidFill>
                  <a:latin typeface="Comic Sans MS" panose="030F0702030302020204" pitchFamily="66" charset="0"/>
                </a:rPr>
                <a:t>Wi-Fi AP</a:t>
              </a:r>
            </a:p>
          </p:txBody>
        </p:sp>
      </p:gr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A277635A-7511-4138-AED9-9B22BD75A9DA}"/>
                  </a:ext>
                </a:extLst>
              </p:cNvPr>
              <p:cNvSpPr txBox="1"/>
              <p:nvPr/>
            </p:nvSpPr>
            <p:spPr>
              <a:xfrm>
                <a:off x="4865858" y="2301808"/>
                <a:ext cx="4290810" cy="6832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chemeClr val="tx1"/>
                          </a:solidFill>
                          <a:latin typeface="Cambria Math" panose="02040503050406030204" pitchFamily="18" charset="0"/>
                        </a:rPr>
                        <m:t>𝑑</m:t>
                      </m:r>
                      <m:r>
                        <a:rPr lang="en-US" i="1" dirty="0" smtClean="0">
                          <a:solidFill>
                            <a:schemeClr val="tx1"/>
                          </a:solidFill>
                          <a:latin typeface="Cambria Math" panose="02040503050406030204" pitchFamily="18" charset="0"/>
                        </a:rPr>
                        <m:t>𝑢𝑡𝑦</m:t>
                      </m:r>
                      <m:r>
                        <a:rPr lang="en-US" i="1" dirty="0" smtClean="0">
                          <a:solidFill>
                            <a:schemeClr val="tx1"/>
                          </a:solidFill>
                          <a:latin typeface="Cambria Math" panose="02040503050406030204" pitchFamily="18" charset="0"/>
                        </a:rPr>
                        <m:t> </m:t>
                      </m:r>
                      <m:r>
                        <a:rPr lang="en-US" i="1" dirty="0" smtClean="0">
                          <a:solidFill>
                            <a:schemeClr val="tx1"/>
                          </a:solidFill>
                          <a:latin typeface="Cambria Math" panose="02040503050406030204" pitchFamily="18" charset="0"/>
                        </a:rPr>
                        <m:t>𝑐𝑦𝑐𝑙𝑒</m:t>
                      </m:r>
                      <m:r>
                        <a:rPr lang="en-US" i="1" dirty="0" smtClean="0">
                          <a:solidFill>
                            <a:schemeClr val="tx1"/>
                          </a:solidFill>
                          <a:latin typeface="Cambria Math" panose="02040503050406030204" pitchFamily="18" charset="0"/>
                        </a:rPr>
                        <m:t>=</m:t>
                      </m:r>
                      <m:f>
                        <m:fPr>
                          <m:ctrlPr>
                            <a:rPr lang="en-US" b="0" i="1" dirty="0" smtClean="0">
                              <a:solidFill>
                                <a:schemeClr val="tx1"/>
                              </a:solidFill>
                              <a:latin typeface="Cambria Math" panose="02040503050406030204" pitchFamily="18" charset="0"/>
                            </a:rPr>
                          </m:ctrlPr>
                        </m:fPr>
                        <m:num>
                          <m:r>
                            <a:rPr lang="en-US" b="0" i="1" dirty="0" smtClean="0">
                              <a:solidFill>
                                <a:schemeClr val="tx1"/>
                              </a:solidFill>
                              <a:latin typeface="Cambria Math" panose="02040503050406030204" pitchFamily="18" charset="0"/>
                            </a:rPr>
                            <m:t>𝑂𝑁</m:t>
                          </m:r>
                          <m:r>
                            <a:rPr lang="en-US" b="0" i="1" dirty="0" smtClean="0">
                              <a:solidFill>
                                <a:schemeClr val="tx1"/>
                              </a:solidFill>
                              <a:latin typeface="Cambria Math" panose="02040503050406030204" pitchFamily="18" charset="0"/>
                            </a:rPr>
                            <m:t> </m:t>
                          </m:r>
                          <m:r>
                            <a:rPr lang="en-US" b="0" i="1" dirty="0" smtClean="0">
                              <a:solidFill>
                                <a:schemeClr val="tx1"/>
                              </a:solidFill>
                              <a:latin typeface="Cambria Math" panose="02040503050406030204" pitchFamily="18" charset="0"/>
                            </a:rPr>
                            <m:t>𝑝𝑒𝑟𝑖𝑜𝑑</m:t>
                          </m:r>
                        </m:num>
                        <m:den>
                          <m:r>
                            <a:rPr lang="en-US" b="0" i="1" dirty="0" smtClean="0">
                              <a:solidFill>
                                <a:schemeClr val="tx1"/>
                              </a:solidFill>
                              <a:latin typeface="Cambria Math" panose="02040503050406030204" pitchFamily="18" charset="0"/>
                            </a:rPr>
                            <m:t>𝑂𝑁</m:t>
                          </m:r>
                          <m:r>
                            <a:rPr lang="en-US" b="0" i="1" dirty="0" smtClean="0">
                              <a:solidFill>
                                <a:schemeClr val="tx1"/>
                              </a:solidFill>
                              <a:latin typeface="Cambria Math" panose="02040503050406030204" pitchFamily="18" charset="0"/>
                            </a:rPr>
                            <m:t> </m:t>
                          </m:r>
                          <m:r>
                            <a:rPr lang="en-US" b="0" i="1" dirty="0" smtClean="0">
                              <a:solidFill>
                                <a:schemeClr val="tx1"/>
                              </a:solidFill>
                              <a:latin typeface="Cambria Math" panose="02040503050406030204" pitchFamily="18" charset="0"/>
                            </a:rPr>
                            <m:t>𝑝𝑒𝑟𝑖𝑜𝑑</m:t>
                          </m:r>
                          <m:r>
                            <a:rPr lang="en-US" b="0" i="1" dirty="0" smtClean="0">
                              <a:solidFill>
                                <a:schemeClr val="tx1"/>
                              </a:solidFill>
                              <a:latin typeface="Cambria Math" panose="02040503050406030204" pitchFamily="18" charset="0"/>
                            </a:rPr>
                            <m:t>+</m:t>
                          </m:r>
                          <m:r>
                            <a:rPr lang="en-US" b="0" i="1" dirty="0" smtClean="0">
                              <a:solidFill>
                                <a:schemeClr val="tx1"/>
                              </a:solidFill>
                              <a:latin typeface="Cambria Math" panose="02040503050406030204" pitchFamily="18" charset="0"/>
                            </a:rPr>
                            <m:t>𝑂𝐹𝐹</m:t>
                          </m:r>
                          <m:r>
                            <a:rPr lang="en-US" b="0" i="1" dirty="0" smtClean="0">
                              <a:solidFill>
                                <a:schemeClr val="tx1"/>
                              </a:solidFill>
                              <a:latin typeface="Cambria Math" panose="02040503050406030204" pitchFamily="18" charset="0"/>
                            </a:rPr>
                            <m:t> </m:t>
                          </m:r>
                          <m:r>
                            <a:rPr lang="en-US" b="0" i="1" dirty="0" smtClean="0">
                              <a:solidFill>
                                <a:schemeClr val="tx1"/>
                              </a:solidFill>
                              <a:latin typeface="Cambria Math" panose="02040503050406030204" pitchFamily="18" charset="0"/>
                            </a:rPr>
                            <m:t>𝑝𝑒𝑟𝑖𝑜𝑑</m:t>
                          </m:r>
                        </m:den>
                      </m:f>
                    </m:oMath>
                  </m:oMathPara>
                </a14:m>
                <a:endParaRPr lang="en-US" dirty="0">
                  <a:solidFill>
                    <a:schemeClr val="tx1"/>
                  </a:solidFill>
                  <a:latin typeface="Comic Sans MS" panose="030F0702030302020204" pitchFamily="66" charset="0"/>
                </a:endParaRPr>
              </a:p>
            </p:txBody>
          </p:sp>
        </mc:Choice>
        <mc:Fallback xmlns="">
          <p:sp>
            <p:nvSpPr>
              <p:cNvPr id="16" name="TextBox 15">
                <a:extLst>
                  <a:ext uri="{FF2B5EF4-FFF2-40B4-BE49-F238E27FC236}">
                    <a16:creationId xmlns:a16="http://schemas.microsoft.com/office/drawing/2014/main" id="{A277635A-7511-4138-AED9-9B22BD75A9DA}"/>
                  </a:ext>
                </a:extLst>
              </p:cNvPr>
              <p:cNvSpPr txBox="1">
                <a:spLocks noRot="1" noChangeAspect="1" noMove="1" noResize="1" noEditPoints="1" noAdjustHandles="1" noChangeArrowheads="1" noChangeShapeType="1" noTextEdit="1"/>
              </p:cNvSpPr>
              <p:nvPr/>
            </p:nvSpPr>
            <p:spPr>
              <a:xfrm>
                <a:off x="4865858" y="2301808"/>
                <a:ext cx="4290810" cy="683264"/>
              </a:xfrm>
              <a:prstGeom prst="rect">
                <a:avLst/>
              </a:prstGeom>
              <a:blipFill>
                <a:blip r:embed="rId5"/>
                <a:stretch>
                  <a:fillRect/>
                </a:stretch>
              </a:blipFill>
            </p:spPr>
            <p:txBody>
              <a:bodyPr/>
              <a:lstStyle/>
              <a:p>
                <a:r>
                  <a:rPr lang="en-US">
                    <a:noFill/>
                  </a:rPr>
                  <a:t> </a:t>
                </a:r>
              </a:p>
            </p:txBody>
          </p:sp>
        </mc:Fallback>
      </mc:AlternateContent>
      <p:sp>
        <p:nvSpPr>
          <p:cNvPr id="18" name="Rectangle 17">
            <a:extLst>
              <a:ext uri="{FF2B5EF4-FFF2-40B4-BE49-F238E27FC236}">
                <a16:creationId xmlns:a16="http://schemas.microsoft.com/office/drawing/2014/main" id="{D5A99E34-B969-4176-A229-C8DACE74B914}"/>
              </a:ext>
            </a:extLst>
          </p:cNvPr>
          <p:cNvSpPr/>
          <p:nvPr/>
        </p:nvSpPr>
        <p:spPr bwMode="auto">
          <a:xfrm>
            <a:off x="4319070" y="4191000"/>
            <a:ext cx="1323835" cy="381000"/>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57200" rtl="0" eaLnBrk="0" fontAlgn="base" latinLnBrk="0" hangingPunct="0">
              <a:lnSpc>
                <a:spcPct val="100000"/>
              </a:lnSpc>
              <a:spcBef>
                <a:spcPct val="0"/>
              </a:spcBef>
              <a:spcAft>
                <a:spcPct val="0"/>
              </a:spcAft>
              <a:buClr>
                <a:srgbClr val="000000"/>
              </a:buClr>
              <a:buSzPct val="100000"/>
              <a:buFont typeface="Arial" charset="0"/>
              <a:buNone/>
              <a:tabLst/>
            </a:pPr>
            <a:r>
              <a:rPr kumimoji="0" lang="en-US" sz="1800" b="0" i="0" u="none" strike="noStrike" cap="none" normalizeH="0" baseline="0" dirty="0">
                <a:ln>
                  <a:noFill/>
                </a:ln>
                <a:solidFill>
                  <a:schemeClr val="bg1"/>
                </a:solidFill>
                <a:effectLst/>
                <a:latin typeface="Arial" charset="0"/>
              </a:rPr>
              <a:t>LTE on</a:t>
            </a:r>
          </a:p>
        </p:txBody>
      </p:sp>
      <p:sp>
        <p:nvSpPr>
          <p:cNvPr id="20" name="Rectangle 19">
            <a:extLst>
              <a:ext uri="{FF2B5EF4-FFF2-40B4-BE49-F238E27FC236}">
                <a16:creationId xmlns:a16="http://schemas.microsoft.com/office/drawing/2014/main" id="{17670F67-3ABE-49A7-BB4A-8EA0DB299B36}"/>
              </a:ext>
            </a:extLst>
          </p:cNvPr>
          <p:cNvSpPr/>
          <p:nvPr/>
        </p:nvSpPr>
        <p:spPr bwMode="auto">
          <a:xfrm>
            <a:off x="5679203" y="4191000"/>
            <a:ext cx="906622" cy="381000"/>
          </a:xfrm>
          <a:prstGeom prst="rect">
            <a:avLst/>
          </a:prstGeom>
          <a:solidFill>
            <a:schemeClr val="accent4"/>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57200" rtl="0" eaLnBrk="0" fontAlgn="base" latinLnBrk="0" hangingPunct="0">
              <a:lnSpc>
                <a:spcPct val="100000"/>
              </a:lnSpc>
              <a:spcBef>
                <a:spcPct val="0"/>
              </a:spcBef>
              <a:spcAft>
                <a:spcPct val="0"/>
              </a:spcAft>
              <a:buClr>
                <a:srgbClr val="000000"/>
              </a:buClr>
              <a:buSzPct val="100000"/>
              <a:buFont typeface="Arial" charset="0"/>
              <a:buNone/>
              <a:tabLst/>
            </a:pPr>
            <a:r>
              <a:rPr kumimoji="0" lang="en-US" sz="1800" b="0" i="0" u="none" strike="noStrike" cap="none" normalizeH="0" baseline="0" dirty="0">
                <a:ln>
                  <a:noFill/>
                </a:ln>
                <a:solidFill>
                  <a:schemeClr val="bg1"/>
                </a:solidFill>
                <a:effectLst/>
                <a:latin typeface="Arial" charset="0"/>
              </a:rPr>
              <a:t>LTE off</a:t>
            </a:r>
          </a:p>
        </p:txBody>
      </p:sp>
      <p:sp>
        <p:nvSpPr>
          <p:cNvPr id="22" name="Rectangle 21">
            <a:extLst>
              <a:ext uri="{FF2B5EF4-FFF2-40B4-BE49-F238E27FC236}">
                <a16:creationId xmlns:a16="http://schemas.microsoft.com/office/drawing/2014/main" id="{80EC893B-C28D-40AD-98B1-612E70BC190F}"/>
              </a:ext>
            </a:extLst>
          </p:cNvPr>
          <p:cNvSpPr/>
          <p:nvPr/>
        </p:nvSpPr>
        <p:spPr bwMode="auto">
          <a:xfrm>
            <a:off x="6622266" y="4191000"/>
            <a:ext cx="1150134" cy="381000"/>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57200" rtl="0" eaLnBrk="0" fontAlgn="base" latinLnBrk="0" hangingPunct="0">
              <a:lnSpc>
                <a:spcPct val="100000"/>
              </a:lnSpc>
              <a:spcBef>
                <a:spcPct val="0"/>
              </a:spcBef>
              <a:spcAft>
                <a:spcPct val="0"/>
              </a:spcAft>
              <a:buClr>
                <a:srgbClr val="000000"/>
              </a:buClr>
              <a:buSzPct val="100000"/>
              <a:buFont typeface="Arial" charset="0"/>
              <a:buNone/>
              <a:tabLst/>
            </a:pPr>
            <a:r>
              <a:rPr kumimoji="0" lang="en-US" sz="1800" b="0" i="0" u="none" strike="noStrike" cap="none" normalizeH="0" baseline="0" dirty="0">
                <a:ln>
                  <a:noFill/>
                </a:ln>
                <a:solidFill>
                  <a:schemeClr val="bg1"/>
                </a:solidFill>
                <a:effectLst/>
                <a:latin typeface="Arial" charset="0"/>
              </a:rPr>
              <a:t>LTE on</a:t>
            </a:r>
          </a:p>
        </p:txBody>
      </p:sp>
      <p:sp>
        <p:nvSpPr>
          <p:cNvPr id="23" name="Rectangle 22">
            <a:extLst>
              <a:ext uri="{FF2B5EF4-FFF2-40B4-BE49-F238E27FC236}">
                <a16:creationId xmlns:a16="http://schemas.microsoft.com/office/drawing/2014/main" id="{B9DF10E4-9CC9-417A-A4A9-33CB104E35F1}"/>
              </a:ext>
            </a:extLst>
          </p:cNvPr>
          <p:cNvSpPr/>
          <p:nvPr/>
        </p:nvSpPr>
        <p:spPr bwMode="auto">
          <a:xfrm>
            <a:off x="7805196" y="4191000"/>
            <a:ext cx="899081" cy="381000"/>
          </a:xfrm>
          <a:prstGeom prst="rect">
            <a:avLst/>
          </a:prstGeom>
          <a:solidFill>
            <a:schemeClr val="accent4"/>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57200" rtl="0" eaLnBrk="0" fontAlgn="base" latinLnBrk="0" hangingPunct="0">
              <a:lnSpc>
                <a:spcPct val="100000"/>
              </a:lnSpc>
              <a:spcBef>
                <a:spcPct val="0"/>
              </a:spcBef>
              <a:spcAft>
                <a:spcPct val="0"/>
              </a:spcAft>
              <a:buClr>
                <a:srgbClr val="000000"/>
              </a:buClr>
              <a:buSzPct val="100000"/>
              <a:buFont typeface="Arial" charset="0"/>
              <a:buNone/>
              <a:tabLst/>
            </a:pPr>
            <a:r>
              <a:rPr kumimoji="0" lang="en-US" sz="1800" b="0" i="0" u="none" strike="noStrike" cap="none" normalizeH="0" baseline="0" dirty="0">
                <a:ln>
                  <a:noFill/>
                </a:ln>
                <a:solidFill>
                  <a:schemeClr val="bg1"/>
                </a:solidFill>
                <a:effectLst/>
                <a:latin typeface="Arial" charset="0"/>
              </a:rPr>
              <a:t>LTE off</a:t>
            </a:r>
          </a:p>
        </p:txBody>
      </p:sp>
      <p:sp>
        <p:nvSpPr>
          <p:cNvPr id="24" name="Rectangle 23">
            <a:extLst>
              <a:ext uri="{FF2B5EF4-FFF2-40B4-BE49-F238E27FC236}">
                <a16:creationId xmlns:a16="http://schemas.microsoft.com/office/drawing/2014/main" id="{059B625F-55EC-4B43-B9EC-0ED27C4E99DA}"/>
              </a:ext>
            </a:extLst>
          </p:cNvPr>
          <p:cNvSpPr/>
          <p:nvPr/>
        </p:nvSpPr>
        <p:spPr bwMode="auto">
          <a:xfrm>
            <a:off x="4343400" y="5249246"/>
            <a:ext cx="918506" cy="381000"/>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57200" rtl="0" eaLnBrk="0" fontAlgn="base" latinLnBrk="0" hangingPunct="0">
              <a:lnSpc>
                <a:spcPct val="100000"/>
              </a:lnSpc>
              <a:spcBef>
                <a:spcPct val="0"/>
              </a:spcBef>
              <a:spcAft>
                <a:spcPct val="0"/>
              </a:spcAft>
              <a:buClr>
                <a:srgbClr val="000000"/>
              </a:buClr>
              <a:buSzPct val="100000"/>
              <a:buFont typeface="Arial" charset="0"/>
              <a:buNone/>
              <a:tabLst/>
            </a:pPr>
            <a:r>
              <a:rPr kumimoji="0" lang="en-US" sz="1800" b="0" i="0" u="none" strike="noStrike" cap="none" normalizeH="0" baseline="0" dirty="0">
                <a:ln>
                  <a:noFill/>
                </a:ln>
                <a:solidFill>
                  <a:schemeClr val="bg1"/>
                </a:solidFill>
                <a:effectLst/>
                <a:latin typeface="Arial" charset="0"/>
              </a:rPr>
              <a:t>LTE on</a:t>
            </a:r>
          </a:p>
        </p:txBody>
      </p:sp>
      <p:sp>
        <p:nvSpPr>
          <p:cNvPr id="25" name="Rectangle 24">
            <a:extLst>
              <a:ext uri="{FF2B5EF4-FFF2-40B4-BE49-F238E27FC236}">
                <a16:creationId xmlns:a16="http://schemas.microsoft.com/office/drawing/2014/main" id="{9C8D85CF-ECF0-4F6D-9600-FF85D46BCDF5}"/>
              </a:ext>
            </a:extLst>
          </p:cNvPr>
          <p:cNvSpPr/>
          <p:nvPr/>
        </p:nvSpPr>
        <p:spPr bwMode="auto">
          <a:xfrm>
            <a:off x="5273874" y="5249246"/>
            <a:ext cx="1323835" cy="381000"/>
          </a:xfrm>
          <a:prstGeom prst="rect">
            <a:avLst/>
          </a:prstGeom>
          <a:solidFill>
            <a:schemeClr val="accent4"/>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57200" rtl="0" eaLnBrk="0" fontAlgn="base" latinLnBrk="0" hangingPunct="0">
              <a:lnSpc>
                <a:spcPct val="100000"/>
              </a:lnSpc>
              <a:spcBef>
                <a:spcPct val="0"/>
              </a:spcBef>
              <a:spcAft>
                <a:spcPct val="0"/>
              </a:spcAft>
              <a:buClr>
                <a:srgbClr val="000000"/>
              </a:buClr>
              <a:buSzPct val="100000"/>
              <a:buFont typeface="Arial" charset="0"/>
              <a:buNone/>
              <a:tabLst/>
            </a:pPr>
            <a:r>
              <a:rPr kumimoji="0" lang="en-US" sz="1800" b="0" i="0" u="none" strike="noStrike" cap="none" normalizeH="0" baseline="0" dirty="0">
                <a:ln>
                  <a:noFill/>
                </a:ln>
                <a:solidFill>
                  <a:schemeClr val="bg1"/>
                </a:solidFill>
                <a:effectLst/>
                <a:latin typeface="Arial" charset="0"/>
              </a:rPr>
              <a:t>LTE off</a:t>
            </a:r>
          </a:p>
        </p:txBody>
      </p:sp>
      <p:sp>
        <p:nvSpPr>
          <p:cNvPr id="26" name="Rectangle 25">
            <a:extLst>
              <a:ext uri="{FF2B5EF4-FFF2-40B4-BE49-F238E27FC236}">
                <a16:creationId xmlns:a16="http://schemas.microsoft.com/office/drawing/2014/main" id="{E8267231-8977-488E-BB7E-C1231492B35F}"/>
              </a:ext>
            </a:extLst>
          </p:cNvPr>
          <p:cNvSpPr/>
          <p:nvPr/>
        </p:nvSpPr>
        <p:spPr bwMode="auto">
          <a:xfrm>
            <a:off x="6622123" y="5249246"/>
            <a:ext cx="918506" cy="381000"/>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57200" rtl="0" eaLnBrk="0" fontAlgn="base" latinLnBrk="0" hangingPunct="0">
              <a:lnSpc>
                <a:spcPct val="100000"/>
              </a:lnSpc>
              <a:spcBef>
                <a:spcPct val="0"/>
              </a:spcBef>
              <a:spcAft>
                <a:spcPct val="0"/>
              </a:spcAft>
              <a:buClr>
                <a:srgbClr val="000000"/>
              </a:buClr>
              <a:buSzPct val="100000"/>
              <a:buFont typeface="Arial" charset="0"/>
              <a:buNone/>
              <a:tabLst/>
            </a:pPr>
            <a:r>
              <a:rPr kumimoji="0" lang="en-US" sz="1800" b="0" i="0" u="none" strike="noStrike" cap="none" normalizeH="0" baseline="0" dirty="0">
                <a:ln>
                  <a:noFill/>
                </a:ln>
                <a:solidFill>
                  <a:schemeClr val="bg1"/>
                </a:solidFill>
                <a:effectLst/>
                <a:latin typeface="Arial" charset="0"/>
              </a:rPr>
              <a:t>LTE on</a:t>
            </a:r>
          </a:p>
        </p:txBody>
      </p:sp>
      <p:sp>
        <p:nvSpPr>
          <p:cNvPr id="27" name="Rectangle 26">
            <a:extLst>
              <a:ext uri="{FF2B5EF4-FFF2-40B4-BE49-F238E27FC236}">
                <a16:creationId xmlns:a16="http://schemas.microsoft.com/office/drawing/2014/main" id="{55911F72-4DF0-4931-891D-3633B497A1BD}"/>
              </a:ext>
            </a:extLst>
          </p:cNvPr>
          <p:cNvSpPr/>
          <p:nvPr/>
        </p:nvSpPr>
        <p:spPr bwMode="auto">
          <a:xfrm>
            <a:off x="7540629" y="5249246"/>
            <a:ext cx="1222371" cy="381000"/>
          </a:xfrm>
          <a:prstGeom prst="rect">
            <a:avLst/>
          </a:prstGeom>
          <a:solidFill>
            <a:schemeClr val="accent4"/>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57200" rtl="0" eaLnBrk="0" fontAlgn="base" latinLnBrk="0" hangingPunct="0">
              <a:lnSpc>
                <a:spcPct val="100000"/>
              </a:lnSpc>
              <a:spcBef>
                <a:spcPct val="0"/>
              </a:spcBef>
              <a:spcAft>
                <a:spcPct val="0"/>
              </a:spcAft>
              <a:buClr>
                <a:srgbClr val="000000"/>
              </a:buClr>
              <a:buSzPct val="100000"/>
              <a:buFont typeface="Arial" charset="0"/>
              <a:buNone/>
              <a:tabLst/>
            </a:pPr>
            <a:r>
              <a:rPr kumimoji="0" lang="en-US" sz="1800" b="0" i="0" u="none" strike="noStrike" cap="none" normalizeH="0" baseline="0" dirty="0">
                <a:ln>
                  <a:noFill/>
                </a:ln>
                <a:solidFill>
                  <a:schemeClr val="bg1"/>
                </a:solidFill>
                <a:effectLst/>
                <a:latin typeface="Arial" charset="0"/>
              </a:rPr>
              <a:t>LTE off</a:t>
            </a:r>
          </a:p>
        </p:txBody>
      </p:sp>
      <p:sp>
        <p:nvSpPr>
          <p:cNvPr id="28" name="TextBox 27">
            <a:extLst>
              <a:ext uri="{FF2B5EF4-FFF2-40B4-BE49-F238E27FC236}">
                <a16:creationId xmlns:a16="http://schemas.microsoft.com/office/drawing/2014/main" id="{A400E01C-F407-409F-93A0-9DD6FF25012D}"/>
              </a:ext>
            </a:extLst>
          </p:cNvPr>
          <p:cNvSpPr txBox="1"/>
          <p:nvPr/>
        </p:nvSpPr>
        <p:spPr>
          <a:xfrm>
            <a:off x="5458237" y="4572000"/>
            <a:ext cx="1933164" cy="369332"/>
          </a:xfrm>
          <a:prstGeom prst="rect">
            <a:avLst/>
          </a:prstGeom>
          <a:noFill/>
        </p:spPr>
        <p:txBody>
          <a:bodyPr wrap="square" rtlCol="0">
            <a:spAutoFit/>
          </a:bodyPr>
          <a:lstStyle/>
          <a:p>
            <a:r>
              <a:rPr lang="en-US" dirty="0">
                <a:solidFill>
                  <a:schemeClr val="tx1"/>
                </a:solidFill>
                <a:latin typeface="Comic Sans MS" panose="030F0702030302020204" pitchFamily="66" charset="0"/>
              </a:rPr>
              <a:t>More ON period</a:t>
            </a:r>
          </a:p>
        </p:txBody>
      </p:sp>
      <p:sp>
        <p:nvSpPr>
          <p:cNvPr id="29" name="TextBox 28">
            <a:extLst>
              <a:ext uri="{FF2B5EF4-FFF2-40B4-BE49-F238E27FC236}">
                <a16:creationId xmlns:a16="http://schemas.microsoft.com/office/drawing/2014/main" id="{552E2AE4-7634-465B-B688-1D7DA98FA2F0}"/>
              </a:ext>
            </a:extLst>
          </p:cNvPr>
          <p:cNvSpPr txBox="1"/>
          <p:nvPr/>
        </p:nvSpPr>
        <p:spPr>
          <a:xfrm>
            <a:off x="5452306" y="5726668"/>
            <a:ext cx="2167693" cy="369332"/>
          </a:xfrm>
          <a:prstGeom prst="rect">
            <a:avLst/>
          </a:prstGeom>
          <a:noFill/>
        </p:spPr>
        <p:txBody>
          <a:bodyPr wrap="square" rtlCol="0">
            <a:spAutoFit/>
          </a:bodyPr>
          <a:lstStyle/>
          <a:p>
            <a:r>
              <a:rPr lang="en-US" dirty="0">
                <a:solidFill>
                  <a:schemeClr val="tx1"/>
                </a:solidFill>
                <a:latin typeface="Comic Sans MS" panose="030F0702030302020204" pitchFamily="66" charset="0"/>
              </a:rPr>
              <a:t>More OFF period</a:t>
            </a:r>
          </a:p>
        </p:txBody>
      </p:sp>
    </p:spTree>
    <p:extLst>
      <p:ext uri="{BB962C8B-B14F-4D97-AF65-F5344CB8AC3E}">
        <p14:creationId xmlns:p14="http://schemas.microsoft.com/office/powerpoint/2010/main" val="2742717986"/>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78619" y="292845"/>
            <a:ext cx="8386762" cy="911841"/>
          </a:xfrm>
        </p:spPr>
        <p:txBody>
          <a:bodyPr/>
          <a:lstStyle/>
          <a:p>
            <a:pPr algn="ctr"/>
            <a:r>
              <a:rPr lang="en-US" altLang="en-US" sz="2400" dirty="0">
                <a:latin typeface="Comic Sans MS"/>
              </a:rPr>
              <a:t>Direct-communication between LTE </a:t>
            </a:r>
            <a:r>
              <a:rPr lang="en-US" altLang="en-US" sz="2400" err="1">
                <a:latin typeface="Comic Sans MS"/>
              </a:rPr>
              <a:t>eNB</a:t>
            </a:r>
            <a:r>
              <a:rPr lang="en-US" altLang="en-US" sz="2400" dirty="0">
                <a:latin typeface="Comic Sans MS"/>
              </a:rPr>
              <a:t> and Wi-Fi AP</a:t>
            </a:r>
          </a:p>
        </p:txBody>
      </p:sp>
      <mc:AlternateContent xmlns:mc="http://schemas.openxmlformats.org/markup-compatibility/2006" xmlns:a14="http://schemas.microsoft.com/office/drawing/2010/main">
        <mc:Choice Requires="a14">
          <p:sp>
            <p:nvSpPr>
              <p:cNvPr id="10243" name="Content Placeholder 2"/>
              <p:cNvSpPr>
                <a:spLocks noGrp="1"/>
              </p:cNvSpPr>
              <p:nvPr>
                <p:ph idx="1"/>
              </p:nvPr>
            </p:nvSpPr>
            <p:spPr>
              <a:xfrm>
                <a:off x="94453" y="3312951"/>
                <a:ext cx="4145708" cy="2575390"/>
              </a:xfrm>
            </p:spPr>
            <p:txBody>
              <a:bodyPr/>
              <a:lstStyle/>
              <a:p>
                <a:pPr lvl="1"/>
                <a:r>
                  <a:rPr lang="en-US" sz="1400" dirty="0">
                    <a:solidFill>
                      <a:schemeClr val="tx1"/>
                    </a:solidFill>
                    <a:latin typeface="Comic Sans MS"/>
                    <a:ea typeface="Comic Sans MS"/>
                    <a:cs typeface="Comic Sans MS"/>
                    <a:sym typeface="Comic Sans MS"/>
                  </a:rPr>
                  <a:t>If </a:t>
                </a:r>
                <a14:m>
                  <m:oMath xmlns:m="http://schemas.openxmlformats.org/officeDocument/2006/math">
                    <m:r>
                      <m:rPr>
                        <m:sty m:val="p"/>
                      </m:rPr>
                      <a:rPr lang="en-US" sz="1400" b="0" i="1" smtClean="0">
                        <a:solidFill>
                          <a:schemeClr val="tx1"/>
                        </a:solidFill>
                        <a:latin typeface="Cambria Math" panose="02040503050406030204" pitchFamily="18" charset="0"/>
                        <a:ea typeface="Comic Sans MS"/>
                        <a:cs typeface="Comic Sans MS"/>
                        <a:sym typeface="Comic Sans MS"/>
                      </a:rPr>
                      <m:t>Δ</m:t>
                    </m:r>
                  </m:oMath>
                </a14:m>
                <a:r>
                  <a:rPr lang="en-US" sz="1400" b="0" dirty="0">
                    <a:solidFill>
                      <a:schemeClr val="tx1"/>
                    </a:solidFill>
                    <a:latin typeface="Comic Sans MS"/>
                    <a:ea typeface="Comic Sans MS"/>
                    <a:cs typeface="Comic Sans MS"/>
                    <a:sym typeface="Comic Sans MS"/>
                  </a:rPr>
                  <a:t>  &gt; </a:t>
                </a:r>
                <a:r>
                  <a:rPr lang="en-US" sz="1400" dirty="0">
                    <a:solidFill>
                      <a:schemeClr val="tx1"/>
                    </a:solidFill>
                    <a:latin typeface="Comic Sans MS"/>
                    <a:ea typeface="Comic Sans MS"/>
                    <a:cs typeface="Comic Sans MS"/>
                    <a:sym typeface="Comic Sans MS"/>
                  </a:rPr>
                  <a:t>0.4</a:t>
                </a:r>
                <a:endParaRPr lang="en-US" sz="1400" b="0" dirty="0">
                  <a:solidFill>
                    <a:schemeClr val="tx1"/>
                  </a:solidFill>
                  <a:latin typeface="Comic Sans MS"/>
                  <a:ea typeface="Comic Sans MS"/>
                  <a:cs typeface="Comic Sans MS"/>
                  <a:sym typeface="Comic Sans MS"/>
                </a:endParaRPr>
              </a:p>
              <a:p>
                <a:pPr lvl="2"/>
                <a:r>
                  <a:rPr lang="en-US" sz="1400" dirty="0">
                    <a:solidFill>
                      <a:schemeClr val="tx1"/>
                    </a:solidFill>
                    <a:latin typeface="Comic Sans MS"/>
                    <a:ea typeface="Comic Sans MS"/>
                    <a:cs typeface="Comic Sans MS"/>
                    <a:sym typeface="Comic Sans MS"/>
                  </a:rPr>
                  <a:t>Progressive rate (</a:t>
                </a:r>
                <a:r>
                  <a:rPr lang="en-US" sz="1400" dirty="0">
                    <a:solidFill>
                      <a:schemeClr val="tx1"/>
                    </a:solidFill>
                    <a:latin typeface="Comic Sans MS" panose="030F0702030302020204" pitchFamily="66" charset="0"/>
                  </a:rPr>
                  <a:t>Old duty cycle  x/÷ constant, 1.05</a:t>
                </a:r>
                <a:r>
                  <a:rPr lang="en-US" sz="1400" dirty="0">
                    <a:solidFill>
                      <a:schemeClr val="tx1"/>
                    </a:solidFill>
                    <a:latin typeface="Comic Sans MS"/>
                    <a:ea typeface="Comic Sans MS"/>
                    <a:cs typeface="Comic Sans MS"/>
                    <a:sym typeface="Comic Sans MS"/>
                  </a:rPr>
                  <a:t>)</a:t>
                </a:r>
              </a:p>
              <a:p>
                <a:pPr lvl="1"/>
                <a:r>
                  <a:rPr lang="en-US" sz="1400" b="0" dirty="0">
                    <a:solidFill>
                      <a:schemeClr val="tx1"/>
                    </a:solidFill>
                    <a:latin typeface="Comic Sans MS"/>
                    <a:ea typeface="Comic Sans MS"/>
                    <a:cs typeface="Comic Sans MS"/>
                    <a:sym typeface="Comic Sans MS"/>
                  </a:rPr>
                  <a:t>Else</a:t>
                </a:r>
              </a:p>
              <a:p>
                <a:pPr lvl="2"/>
                <a:r>
                  <a:rPr lang="en-US" sz="1400" dirty="0">
                    <a:solidFill>
                      <a:schemeClr val="tx1"/>
                    </a:solidFill>
                    <a:latin typeface="Comic Sans MS"/>
                    <a:ea typeface="Comic Sans MS"/>
                    <a:cs typeface="Comic Sans MS"/>
                    <a:sym typeface="Comic Sans MS"/>
                  </a:rPr>
                  <a:t>Linear rate (</a:t>
                </a:r>
                <a:r>
                  <a:rPr lang="en-US" sz="1400" dirty="0">
                    <a:solidFill>
                      <a:schemeClr val="tx1"/>
                    </a:solidFill>
                    <a:latin typeface="Comic Sans MS" panose="030F0702030302020204" pitchFamily="66" charset="0"/>
                  </a:rPr>
                  <a:t>Old duty cycle +/- constant, 0.02</a:t>
                </a:r>
                <a:r>
                  <a:rPr lang="en-US" sz="1400" dirty="0">
                    <a:solidFill>
                      <a:schemeClr val="tx1"/>
                    </a:solidFill>
                    <a:latin typeface="Comic Sans MS"/>
                    <a:ea typeface="Comic Sans MS"/>
                    <a:cs typeface="Comic Sans MS"/>
                    <a:sym typeface="Comic Sans MS"/>
                  </a:rPr>
                  <a:t>)</a:t>
                </a:r>
              </a:p>
              <a:p>
                <a:pPr lvl="1"/>
                <a14:m>
                  <m:oMath xmlns:m="http://schemas.openxmlformats.org/officeDocument/2006/math">
                    <m:r>
                      <m:rPr>
                        <m:sty m:val="p"/>
                      </m:rPr>
                      <a:rPr lang="en-US" sz="1400" b="0" i="0" smtClean="0">
                        <a:solidFill>
                          <a:schemeClr val="tx1"/>
                        </a:solidFill>
                        <a:latin typeface="Cambria Math" panose="02040503050406030204" pitchFamily="18" charset="0"/>
                        <a:ea typeface="Comic Sans MS"/>
                        <a:cs typeface="Comic Sans MS"/>
                        <a:sym typeface="Comic Sans MS"/>
                      </a:rPr>
                      <m:t>Δ</m:t>
                    </m:r>
                    <m:r>
                      <a:rPr lang="en-US" sz="1400" b="0" i="0" smtClean="0">
                        <a:solidFill>
                          <a:schemeClr val="tx1"/>
                        </a:solidFill>
                        <a:latin typeface="Cambria Math" panose="02040503050406030204" pitchFamily="18" charset="0"/>
                        <a:ea typeface="Comic Sans MS"/>
                        <a:cs typeface="Comic Sans MS"/>
                        <a:sym typeface="Comic Sans MS"/>
                      </a:rPr>
                      <m:t>=</m:t>
                    </m:r>
                  </m:oMath>
                </a14:m>
                <a:r>
                  <a:rPr lang="en-US" sz="1400" b="0" dirty="0">
                    <a:solidFill>
                      <a:schemeClr val="tx1"/>
                    </a:solidFill>
                    <a:latin typeface="Comic Sans MS"/>
                    <a:ea typeface="Comic Sans MS"/>
                    <a:cs typeface="Comic Sans MS"/>
                    <a:sym typeface="Comic Sans MS"/>
                  </a:rPr>
                  <a:t>deviation from ideal scenario (combination of fairness and efficiency).</a:t>
                </a:r>
              </a:p>
              <a:p>
                <a:pPr lvl="1"/>
                <a14:m>
                  <m:oMath xmlns:m="http://schemas.openxmlformats.org/officeDocument/2006/math">
                    <m:r>
                      <m:rPr>
                        <m:sty m:val="p"/>
                      </m:rPr>
                      <a:rPr lang="en-US" sz="1400">
                        <a:solidFill>
                          <a:schemeClr val="tx1"/>
                        </a:solidFill>
                        <a:latin typeface="Cambria Math" panose="02040503050406030204" pitchFamily="18" charset="0"/>
                        <a:ea typeface="Comic Sans MS"/>
                        <a:cs typeface="Comic Sans MS"/>
                        <a:sym typeface="Comic Sans MS"/>
                      </a:rPr>
                      <m:t>Δ</m:t>
                    </m:r>
                    <m:r>
                      <a:rPr lang="en-US" sz="1400" i="1">
                        <a:solidFill>
                          <a:schemeClr val="tx1"/>
                        </a:solidFill>
                        <a:latin typeface="Cambria Math" panose="02040503050406030204" pitchFamily="18" charset="0"/>
                        <a:ea typeface="Comic Sans MS"/>
                        <a:cs typeface="Comic Sans MS"/>
                        <a:sym typeface="Comic Sans MS"/>
                      </a:rPr>
                      <m:t>=</m:t>
                    </m:r>
                    <m:sSub>
                      <m:sSubPr>
                        <m:ctrlPr>
                          <a:rPr lang="en-US" sz="1400" i="1">
                            <a:solidFill>
                              <a:schemeClr val="tx1"/>
                            </a:solidFill>
                            <a:latin typeface="Cambria Math" panose="02040503050406030204" pitchFamily="18" charset="0"/>
                            <a:ea typeface="Comic Sans MS"/>
                            <a:cs typeface="Comic Sans MS"/>
                            <a:sym typeface="Comic Sans MS"/>
                          </a:rPr>
                        </m:ctrlPr>
                      </m:sSubPr>
                      <m:e>
                        <m:f>
                          <m:fPr>
                            <m:ctrlPr>
                              <a:rPr lang="en-US" sz="1400" i="1">
                                <a:solidFill>
                                  <a:schemeClr val="tx1"/>
                                </a:solidFill>
                                <a:latin typeface="Cambria Math" panose="02040503050406030204" pitchFamily="18" charset="0"/>
                                <a:ea typeface="Comic Sans MS"/>
                                <a:cs typeface="Comic Sans MS"/>
                                <a:sym typeface="Comic Sans MS"/>
                              </a:rPr>
                            </m:ctrlPr>
                          </m:fPr>
                          <m:num>
                            <m:r>
                              <a:rPr lang="en-US" sz="1400" i="1">
                                <a:solidFill>
                                  <a:schemeClr val="tx1"/>
                                </a:solidFill>
                                <a:latin typeface="Cambria Math" panose="02040503050406030204" pitchFamily="18" charset="0"/>
                                <a:ea typeface="Comic Sans MS"/>
                                <a:cs typeface="Comic Sans MS"/>
                                <a:sym typeface="Comic Sans MS"/>
                              </a:rPr>
                              <m:t>1</m:t>
                            </m:r>
                          </m:num>
                          <m:den>
                            <m:r>
                              <a:rPr lang="en-US" sz="1400" i="1">
                                <a:solidFill>
                                  <a:schemeClr val="tx1"/>
                                </a:solidFill>
                                <a:latin typeface="Cambria Math" panose="02040503050406030204" pitchFamily="18" charset="0"/>
                                <a:ea typeface="Comic Sans MS"/>
                                <a:cs typeface="Comic Sans MS"/>
                                <a:sym typeface="Comic Sans MS"/>
                              </a:rPr>
                              <m:t>3</m:t>
                            </m:r>
                          </m:den>
                        </m:f>
                        <m:r>
                          <a:rPr lang="en-US" sz="1400" i="1">
                            <a:solidFill>
                              <a:schemeClr val="tx1"/>
                            </a:solidFill>
                            <a:latin typeface="Cambria Math" panose="02040503050406030204" pitchFamily="18" charset="0"/>
                            <a:ea typeface="Comic Sans MS"/>
                            <a:cs typeface="Comic Sans MS"/>
                            <a:sym typeface="Comic Sans MS"/>
                          </a:rPr>
                          <m:t>(</m:t>
                        </m:r>
                        <m:r>
                          <a:rPr lang="en-US" sz="1400" i="1">
                            <a:solidFill>
                              <a:schemeClr val="tx1"/>
                            </a:solidFill>
                            <a:latin typeface="Cambria Math" panose="02040503050406030204" pitchFamily="18" charset="0"/>
                            <a:ea typeface="Comic Sans MS"/>
                            <a:cs typeface="Comic Sans MS"/>
                            <a:sym typeface="Comic Sans MS"/>
                          </a:rPr>
                          <m:t>𝛿</m:t>
                        </m:r>
                      </m:e>
                      <m:sub>
                        <m:r>
                          <a:rPr lang="en-US" sz="1400" i="1">
                            <a:solidFill>
                              <a:schemeClr val="tx1"/>
                            </a:solidFill>
                            <a:latin typeface="Cambria Math" panose="02040503050406030204" pitchFamily="18" charset="0"/>
                            <a:ea typeface="Comic Sans MS"/>
                            <a:cs typeface="Comic Sans MS"/>
                            <a:sym typeface="Comic Sans MS"/>
                          </a:rPr>
                          <m:t>𝑇</m:t>
                        </m:r>
                      </m:sub>
                    </m:sSub>
                    <m:r>
                      <a:rPr lang="en-US" sz="1400" i="1">
                        <a:solidFill>
                          <a:schemeClr val="tx1"/>
                        </a:solidFill>
                        <a:latin typeface="Cambria Math" panose="02040503050406030204" pitchFamily="18" charset="0"/>
                        <a:ea typeface="Comic Sans MS"/>
                        <a:cs typeface="Comic Sans MS"/>
                        <a:sym typeface="Comic Sans MS"/>
                      </a:rPr>
                      <m:t>+</m:t>
                    </m:r>
                    <m:sSub>
                      <m:sSubPr>
                        <m:ctrlPr>
                          <a:rPr lang="en-US" sz="1400" i="1">
                            <a:solidFill>
                              <a:schemeClr val="tx1"/>
                            </a:solidFill>
                            <a:latin typeface="Cambria Math" panose="02040503050406030204" pitchFamily="18" charset="0"/>
                            <a:ea typeface="Comic Sans MS"/>
                            <a:cs typeface="Comic Sans MS"/>
                            <a:sym typeface="Comic Sans MS"/>
                          </a:rPr>
                        </m:ctrlPr>
                      </m:sSubPr>
                      <m:e>
                        <m:r>
                          <a:rPr lang="en-US" sz="1400" i="1">
                            <a:solidFill>
                              <a:schemeClr val="tx1"/>
                            </a:solidFill>
                            <a:latin typeface="Cambria Math" panose="02040503050406030204" pitchFamily="18" charset="0"/>
                            <a:ea typeface="Comic Sans MS"/>
                            <a:cs typeface="Comic Sans MS"/>
                            <a:sym typeface="Comic Sans MS"/>
                          </a:rPr>
                          <m:t>𝛿</m:t>
                        </m:r>
                      </m:e>
                      <m:sub>
                        <m:r>
                          <a:rPr lang="en-US" sz="1400" i="1">
                            <a:solidFill>
                              <a:schemeClr val="tx1"/>
                            </a:solidFill>
                            <a:latin typeface="Cambria Math" panose="02040503050406030204" pitchFamily="18" charset="0"/>
                            <a:ea typeface="Comic Sans MS"/>
                            <a:cs typeface="Comic Sans MS"/>
                            <a:sym typeface="Comic Sans MS"/>
                          </a:rPr>
                          <m:t>𝑡</m:t>
                        </m:r>
                      </m:sub>
                    </m:sSub>
                    <m:r>
                      <a:rPr lang="en-US" sz="1400" i="1">
                        <a:solidFill>
                          <a:schemeClr val="tx1"/>
                        </a:solidFill>
                        <a:latin typeface="Cambria Math" panose="02040503050406030204" pitchFamily="18" charset="0"/>
                        <a:ea typeface="Comic Sans MS"/>
                        <a:cs typeface="Comic Sans MS"/>
                        <a:sym typeface="Comic Sans MS"/>
                      </a:rPr>
                      <m:t>+</m:t>
                    </m:r>
                    <m:sSub>
                      <m:sSubPr>
                        <m:ctrlPr>
                          <a:rPr lang="en-US" sz="1400" i="1">
                            <a:solidFill>
                              <a:schemeClr val="tx1"/>
                            </a:solidFill>
                            <a:latin typeface="Cambria Math" panose="02040503050406030204" pitchFamily="18" charset="0"/>
                            <a:ea typeface="Comic Sans MS"/>
                            <a:cs typeface="Comic Sans MS"/>
                            <a:sym typeface="Comic Sans MS"/>
                          </a:rPr>
                        </m:ctrlPr>
                      </m:sSubPr>
                      <m:e>
                        <m:r>
                          <a:rPr lang="en-US" sz="1400" i="1">
                            <a:solidFill>
                              <a:schemeClr val="tx1"/>
                            </a:solidFill>
                            <a:latin typeface="Cambria Math" panose="02040503050406030204" pitchFamily="18" charset="0"/>
                            <a:ea typeface="Comic Sans MS"/>
                            <a:cs typeface="Comic Sans MS"/>
                            <a:sym typeface="Comic Sans MS"/>
                          </a:rPr>
                          <m:t>𝛿</m:t>
                        </m:r>
                      </m:e>
                      <m:sub>
                        <m:r>
                          <a:rPr lang="en-US" sz="1400" i="1">
                            <a:solidFill>
                              <a:schemeClr val="tx1"/>
                            </a:solidFill>
                            <a:latin typeface="Cambria Math" panose="02040503050406030204" pitchFamily="18" charset="0"/>
                            <a:ea typeface="Comic Sans MS"/>
                            <a:cs typeface="Comic Sans MS"/>
                            <a:sym typeface="Comic Sans MS"/>
                          </a:rPr>
                          <m:t>𝑠</m:t>
                        </m:r>
                      </m:sub>
                    </m:sSub>
                    <m:r>
                      <a:rPr lang="en-US" sz="1400" i="1">
                        <a:solidFill>
                          <a:schemeClr val="tx1"/>
                        </a:solidFill>
                        <a:latin typeface="Cambria Math" panose="02040503050406030204" pitchFamily="18" charset="0"/>
                        <a:ea typeface="Comic Sans MS"/>
                        <a:cs typeface="Comic Sans MS"/>
                        <a:sym typeface="Comic Sans MS"/>
                      </a:rPr>
                      <m:t>)</m:t>
                    </m:r>
                    <m:r>
                      <a:rPr lang="en-US" sz="1400" b="0" i="0" smtClean="0">
                        <a:solidFill>
                          <a:schemeClr val="tx1"/>
                        </a:solidFill>
                        <a:latin typeface="Cambria Math" panose="02040503050406030204" pitchFamily="18" charset="0"/>
                        <a:ea typeface="Comic Sans MS"/>
                        <a:cs typeface="Comic Sans MS"/>
                        <a:sym typeface="Comic Sans MS"/>
                      </a:rPr>
                      <m:t>,</m:t>
                    </m:r>
                  </m:oMath>
                </a14:m>
                <a:r>
                  <a:rPr lang="en-US" sz="1400" dirty="0">
                    <a:solidFill>
                      <a:schemeClr val="tx1"/>
                    </a:solidFill>
                    <a:latin typeface="Comic Sans MS"/>
                    <a:ea typeface="Comic Sans MS"/>
                    <a:cs typeface="Comic Sans MS"/>
                    <a:sym typeface="Comic Sans MS"/>
                  </a:rPr>
                  <a:t> ideal scenario: </a:t>
                </a:r>
                <a14:m>
                  <m:oMath xmlns:m="http://schemas.openxmlformats.org/officeDocument/2006/math">
                    <m:r>
                      <m:rPr>
                        <m:sty m:val="p"/>
                      </m:rPr>
                      <a:rPr lang="en-US" sz="1400" b="0" i="0" smtClean="0">
                        <a:solidFill>
                          <a:schemeClr val="tx1"/>
                        </a:solidFill>
                        <a:latin typeface="Cambria Math" panose="02040503050406030204" pitchFamily="18" charset="0"/>
                        <a:ea typeface="Comic Sans MS"/>
                        <a:cs typeface="Comic Sans MS"/>
                        <a:sym typeface="Comic Sans MS"/>
                      </a:rPr>
                      <m:t>Δ</m:t>
                    </m:r>
                    <m:r>
                      <a:rPr lang="en-US" sz="1400" b="0" i="1" smtClean="0">
                        <a:solidFill>
                          <a:schemeClr val="tx1"/>
                        </a:solidFill>
                        <a:latin typeface="Cambria Math" panose="02040503050406030204" pitchFamily="18" charset="0"/>
                        <a:ea typeface="Comic Sans MS"/>
                        <a:cs typeface="Comic Sans MS"/>
                        <a:sym typeface="Comic Sans MS"/>
                      </a:rPr>
                      <m:t>=0</m:t>
                    </m:r>
                  </m:oMath>
                </a14:m>
                <a:r>
                  <a:rPr lang="en-US" sz="1400" b="0" dirty="0">
                    <a:solidFill>
                      <a:schemeClr val="tx1"/>
                    </a:solidFill>
                    <a:latin typeface="Comic Sans MS"/>
                    <a:ea typeface="Comic Sans MS"/>
                    <a:cs typeface="Comic Sans MS"/>
                    <a:sym typeface="Comic Sans MS"/>
                  </a:rPr>
                  <a:t>.</a:t>
                </a:r>
              </a:p>
            </p:txBody>
          </p:sp>
        </mc:Choice>
        <mc:Fallback xmlns="">
          <p:sp>
            <p:nvSpPr>
              <p:cNvPr id="10243" name="Content Placeholder 2"/>
              <p:cNvSpPr>
                <a:spLocks noGrp="1" noRot="1" noChangeAspect="1" noMove="1" noResize="1" noEditPoints="1" noAdjustHandles="1" noChangeArrowheads="1" noChangeShapeType="1" noTextEdit="1"/>
              </p:cNvSpPr>
              <p:nvPr>
                <p:ph idx="1"/>
              </p:nvPr>
            </p:nvSpPr>
            <p:spPr>
              <a:xfrm>
                <a:off x="94453" y="3312951"/>
                <a:ext cx="4145708" cy="2575390"/>
              </a:xfrm>
              <a:blipFill>
                <a:blip r:embed="rId3"/>
                <a:stretch>
                  <a:fillRect t="-2128" r="-1762"/>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78E6E90A-DB2E-4533-80DB-E7F883B8ABD9}"/>
              </a:ext>
            </a:extLst>
          </p:cNvPr>
          <p:cNvSpPr/>
          <p:nvPr/>
        </p:nvSpPr>
        <p:spPr bwMode="auto">
          <a:xfrm>
            <a:off x="6044526" y="4833713"/>
            <a:ext cx="2702969" cy="27516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57200" rtl="0" eaLnBrk="0" fontAlgn="base" latinLnBrk="0" hangingPunct="0">
              <a:lnSpc>
                <a:spcPct val="100000"/>
              </a:lnSpc>
              <a:spcBef>
                <a:spcPct val="0"/>
              </a:spcBef>
              <a:spcAft>
                <a:spcPct val="0"/>
              </a:spcAft>
              <a:buClr>
                <a:srgbClr val="000000"/>
              </a:buClr>
              <a:buSzPct val="100000"/>
              <a:buFont typeface="Arial" charset="0"/>
              <a:buNone/>
              <a:tabLst/>
            </a:pPr>
            <a:r>
              <a:rPr lang="en-US" sz="1200" dirty="0">
                <a:latin typeface="Arial" charset="0"/>
              </a:rPr>
              <a:t>Max total throughput (</a:t>
            </a:r>
            <a:r>
              <a:rPr lang="en-US" sz="1200" dirty="0" err="1">
                <a:latin typeface="Arial" charset="0"/>
              </a:rPr>
              <a:t>LTE+Wi-Fi</a:t>
            </a:r>
            <a:r>
              <a:rPr lang="en-US" sz="1200" dirty="0">
                <a:latin typeface="Arial" charset="0"/>
              </a:rPr>
              <a:t> )</a:t>
            </a:r>
            <a:endParaRPr kumimoji="0" lang="en-US" sz="1200" b="0" i="0" u="none" strike="noStrike" cap="none" normalizeH="0" baseline="0" dirty="0">
              <a:ln>
                <a:noFill/>
              </a:ln>
              <a:solidFill>
                <a:schemeClr val="bg1"/>
              </a:solidFill>
              <a:effectLst/>
              <a:latin typeface="Arial" charset="0"/>
            </a:endParaRPr>
          </a:p>
        </p:txBody>
      </p:sp>
      <p:sp>
        <p:nvSpPr>
          <p:cNvPr id="6" name="TextBox 5">
            <a:extLst>
              <a:ext uri="{FF2B5EF4-FFF2-40B4-BE49-F238E27FC236}">
                <a16:creationId xmlns:a16="http://schemas.microsoft.com/office/drawing/2014/main" id="{1CEE039E-9D54-469B-AF1A-772D9C79BD2D}"/>
              </a:ext>
            </a:extLst>
          </p:cNvPr>
          <p:cNvSpPr txBox="1"/>
          <p:nvPr/>
        </p:nvSpPr>
        <p:spPr>
          <a:xfrm>
            <a:off x="5492667" y="4843879"/>
            <a:ext cx="533400" cy="290837"/>
          </a:xfrm>
          <a:prstGeom prst="rect">
            <a:avLst/>
          </a:prstGeom>
          <a:noFill/>
        </p:spPr>
        <p:txBody>
          <a:bodyPr wrap="square" rtlCol="0">
            <a:spAutoFit/>
          </a:bodyPr>
          <a:lstStyle/>
          <a:p>
            <a:r>
              <a:rPr lang="en-US" sz="1100" dirty="0">
                <a:solidFill>
                  <a:schemeClr val="tx1"/>
                </a:solidFill>
                <a:latin typeface="Comic Sans MS" panose="030F0702030302020204" pitchFamily="66" charset="0"/>
              </a:rPr>
              <a:t>Ideal</a:t>
            </a:r>
          </a:p>
        </p:txBody>
      </p:sp>
      <p:sp>
        <p:nvSpPr>
          <p:cNvPr id="24" name="Rectangle 23">
            <a:extLst>
              <a:ext uri="{FF2B5EF4-FFF2-40B4-BE49-F238E27FC236}">
                <a16:creationId xmlns:a16="http://schemas.microsoft.com/office/drawing/2014/main" id="{877E2328-AA26-4964-BD21-DBBAE2555732}"/>
              </a:ext>
            </a:extLst>
          </p:cNvPr>
          <p:cNvSpPr/>
          <p:nvPr/>
        </p:nvSpPr>
        <p:spPr bwMode="auto">
          <a:xfrm>
            <a:off x="6056718" y="5426705"/>
            <a:ext cx="2172882" cy="254139"/>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57200" rtl="0" eaLnBrk="0" fontAlgn="base" latinLnBrk="0" hangingPunct="0">
              <a:lnSpc>
                <a:spcPct val="100000"/>
              </a:lnSpc>
              <a:spcBef>
                <a:spcPct val="0"/>
              </a:spcBef>
              <a:spcAft>
                <a:spcPct val="0"/>
              </a:spcAft>
              <a:buClr>
                <a:srgbClr val="000000"/>
              </a:buClr>
              <a:buSzPct val="100000"/>
              <a:buFont typeface="Arial" charset="0"/>
              <a:buNone/>
              <a:tabLst/>
            </a:pPr>
            <a:r>
              <a:rPr lang="en-US" sz="1200" dirty="0">
                <a:latin typeface="Arial" charset="0"/>
              </a:rPr>
              <a:t>Current total throughput</a:t>
            </a:r>
            <a:endParaRPr kumimoji="0" lang="en-US" sz="1200" b="0" i="0" u="none" strike="noStrike" cap="none" normalizeH="0" baseline="0" dirty="0">
              <a:ln>
                <a:noFill/>
              </a:ln>
              <a:solidFill>
                <a:schemeClr val="bg1"/>
              </a:solidFill>
              <a:effectLst/>
              <a:latin typeface="Arial" charset="0"/>
            </a:endParaRPr>
          </a:p>
        </p:txBody>
      </p:sp>
      <p:sp>
        <p:nvSpPr>
          <p:cNvPr id="26" name="TextBox 25">
            <a:extLst>
              <a:ext uri="{FF2B5EF4-FFF2-40B4-BE49-F238E27FC236}">
                <a16:creationId xmlns:a16="http://schemas.microsoft.com/office/drawing/2014/main" id="{9B9C0361-3426-42C6-8DAD-448B28A1B517}"/>
              </a:ext>
            </a:extLst>
          </p:cNvPr>
          <p:cNvSpPr txBox="1"/>
          <p:nvPr/>
        </p:nvSpPr>
        <p:spPr>
          <a:xfrm>
            <a:off x="5340267" y="5426705"/>
            <a:ext cx="716451" cy="290837"/>
          </a:xfrm>
          <a:prstGeom prst="rect">
            <a:avLst/>
          </a:prstGeom>
          <a:noFill/>
        </p:spPr>
        <p:txBody>
          <a:bodyPr wrap="square" rtlCol="0">
            <a:spAutoFit/>
          </a:bodyPr>
          <a:lstStyle/>
          <a:p>
            <a:r>
              <a:rPr lang="en-US" sz="1100" dirty="0">
                <a:solidFill>
                  <a:schemeClr val="tx1"/>
                </a:solidFill>
                <a:latin typeface="Comic Sans MS" panose="030F0702030302020204" pitchFamily="66" charset="0"/>
              </a:rPr>
              <a:t>Current</a:t>
            </a:r>
          </a:p>
        </p:txBody>
      </p:sp>
      <p:cxnSp>
        <p:nvCxnSpPr>
          <p:cNvPr id="14" name="Straight Arrow Connector 13">
            <a:extLst>
              <a:ext uri="{FF2B5EF4-FFF2-40B4-BE49-F238E27FC236}">
                <a16:creationId xmlns:a16="http://schemas.microsoft.com/office/drawing/2014/main" id="{2052168F-DFF8-4C04-A45D-22FE64367BEB}"/>
              </a:ext>
            </a:extLst>
          </p:cNvPr>
          <p:cNvCxnSpPr>
            <a:cxnSpLocks/>
          </p:cNvCxnSpPr>
          <p:nvPr/>
        </p:nvCxnSpPr>
        <p:spPr bwMode="auto">
          <a:xfrm>
            <a:off x="8229600" y="5241676"/>
            <a:ext cx="533400" cy="0"/>
          </a:xfrm>
          <a:prstGeom prst="straightConnector1">
            <a:avLst/>
          </a:prstGeom>
          <a:solidFill>
            <a:srgbClr val="00B8FF"/>
          </a:solidFill>
          <a:ln w="9525" cap="flat" cmpd="sng" algn="ctr">
            <a:solidFill>
              <a:schemeClr val="tx1"/>
            </a:solidFill>
            <a:prstDash val="solid"/>
            <a:round/>
            <a:headEnd type="triangle"/>
            <a:tailEnd type="triangle"/>
          </a:ln>
          <a:effectLst/>
        </p:spPr>
      </p:cxnSp>
      <p:cxnSp>
        <p:nvCxnSpPr>
          <p:cNvPr id="30" name="Straight Arrow Connector 29">
            <a:extLst>
              <a:ext uri="{FF2B5EF4-FFF2-40B4-BE49-F238E27FC236}">
                <a16:creationId xmlns:a16="http://schemas.microsoft.com/office/drawing/2014/main" id="{04DB0358-5AE3-4F5A-BD86-AA52900FA709}"/>
              </a:ext>
            </a:extLst>
          </p:cNvPr>
          <p:cNvCxnSpPr/>
          <p:nvPr/>
        </p:nvCxnSpPr>
        <p:spPr bwMode="auto">
          <a:xfrm>
            <a:off x="6056718" y="5750753"/>
            <a:ext cx="2706282" cy="0"/>
          </a:xfrm>
          <a:prstGeom prst="straightConnector1">
            <a:avLst/>
          </a:prstGeom>
          <a:solidFill>
            <a:srgbClr val="00B8FF"/>
          </a:solidFill>
          <a:ln w="9525" cap="flat" cmpd="sng" algn="ctr">
            <a:solidFill>
              <a:schemeClr val="tx1"/>
            </a:solidFill>
            <a:prstDash val="solid"/>
            <a:round/>
            <a:headEnd type="triangle"/>
            <a:tailEnd type="triangle"/>
          </a:ln>
          <a:effectLst/>
        </p:spPr>
      </p:cxnSp>
      <p:sp>
        <p:nvSpPr>
          <p:cNvPr id="33" name="TextBox 32">
            <a:extLst>
              <a:ext uri="{FF2B5EF4-FFF2-40B4-BE49-F238E27FC236}">
                <a16:creationId xmlns:a16="http://schemas.microsoft.com/office/drawing/2014/main" id="{11DE2735-2592-4A9B-8BA1-5CCC4939A377}"/>
              </a:ext>
            </a:extLst>
          </p:cNvPr>
          <p:cNvSpPr txBox="1"/>
          <p:nvPr/>
        </p:nvSpPr>
        <p:spPr>
          <a:xfrm>
            <a:off x="6553200" y="5770626"/>
            <a:ext cx="1377867" cy="261610"/>
          </a:xfrm>
          <a:prstGeom prst="rect">
            <a:avLst/>
          </a:prstGeom>
          <a:noFill/>
        </p:spPr>
        <p:txBody>
          <a:bodyPr wrap="square" rtlCol="0">
            <a:spAutoFit/>
          </a:bodyPr>
          <a:lstStyle/>
          <a:p>
            <a:r>
              <a:rPr lang="en-US" sz="1100" dirty="0">
                <a:solidFill>
                  <a:schemeClr val="tx1"/>
                </a:solidFill>
                <a:latin typeface="Comic Sans MS" panose="030F0702030302020204" pitchFamily="66" charset="0"/>
              </a:rPr>
              <a:t>Total throughput</a:t>
            </a:r>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8EB6C78C-B4D3-464D-B24A-B2E4F2F7B6FF}"/>
                  </a:ext>
                </a:extLst>
              </p:cNvPr>
              <p:cNvSpPr txBox="1"/>
              <p:nvPr/>
            </p:nvSpPr>
            <p:spPr>
              <a:xfrm>
                <a:off x="8382000" y="5197868"/>
                <a:ext cx="3048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solidFill>
                                <a:schemeClr val="tx1"/>
                              </a:solidFill>
                              <a:latin typeface="Cambria Math" panose="02040503050406030204" pitchFamily="18" charset="0"/>
                            </a:rPr>
                          </m:ctrlPr>
                        </m:sSubPr>
                        <m:e>
                          <m:r>
                            <a:rPr lang="en-US" sz="1400" b="0" i="1" smtClean="0">
                              <a:solidFill>
                                <a:schemeClr val="tx1"/>
                              </a:solidFill>
                              <a:latin typeface="Cambria Math" panose="02040503050406030204" pitchFamily="18" charset="0"/>
                            </a:rPr>
                            <m:t>𝛿</m:t>
                          </m:r>
                        </m:e>
                        <m:sub>
                          <m:r>
                            <a:rPr lang="en-US" sz="1400" b="0" i="1" smtClean="0">
                              <a:solidFill>
                                <a:schemeClr val="tx1"/>
                              </a:solidFill>
                              <a:latin typeface="Cambria Math" panose="02040503050406030204" pitchFamily="18" charset="0"/>
                            </a:rPr>
                            <m:t>𝑇</m:t>
                          </m:r>
                        </m:sub>
                      </m:sSub>
                    </m:oMath>
                  </m:oMathPara>
                </a14:m>
                <a:endParaRPr lang="en-US" sz="1100" dirty="0">
                  <a:solidFill>
                    <a:schemeClr val="tx1"/>
                  </a:solidFill>
                  <a:latin typeface="Comic Sans MS" panose="030F0702030302020204" pitchFamily="66" charset="0"/>
                </a:endParaRPr>
              </a:p>
            </p:txBody>
          </p:sp>
        </mc:Choice>
        <mc:Fallback xmlns="">
          <p:sp>
            <p:nvSpPr>
              <p:cNvPr id="34" name="TextBox 33">
                <a:extLst>
                  <a:ext uri="{FF2B5EF4-FFF2-40B4-BE49-F238E27FC236}">
                    <a16:creationId xmlns:a16="http://schemas.microsoft.com/office/drawing/2014/main" id="{8EB6C78C-B4D3-464D-B24A-B2E4F2F7B6FF}"/>
                  </a:ext>
                </a:extLst>
              </p:cNvPr>
              <p:cNvSpPr txBox="1">
                <a:spLocks noRot="1" noChangeAspect="1" noMove="1" noResize="1" noEditPoints="1" noAdjustHandles="1" noChangeArrowheads="1" noChangeShapeType="1" noTextEdit="1"/>
              </p:cNvSpPr>
              <p:nvPr/>
            </p:nvSpPr>
            <p:spPr>
              <a:xfrm>
                <a:off x="8382000" y="5197868"/>
                <a:ext cx="304800" cy="307777"/>
              </a:xfrm>
              <a:prstGeom prst="rect">
                <a:avLst/>
              </a:prstGeom>
              <a:blipFill>
                <a:blip r:embed="rId6"/>
                <a:stretch>
                  <a:fillRect r="-2000"/>
                </a:stretch>
              </a:blipFill>
            </p:spPr>
            <p:txBody>
              <a:bodyPr/>
              <a:lstStyle/>
              <a:p>
                <a:r>
                  <a:rPr lang="en-US">
                    <a:noFill/>
                  </a:rPr>
                  <a:t> </a:t>
                </a:r>
              </a:p>
            </p:txBody>
          </p:sp>
        </mc:Fallback>
      </mc:AlternateContent>
      <p:grpSp>
        <p:nvGrpSpPr>
          <p:cNvPr id="36" name="Group 35">
            <a:extLst>
              <a:ext uri="{FF2B5EF4-FFF2-40B4-BE49-F238E27FC236}">
                <a16:creationId xmlns:a16="http://schemas.microsoft.com/office/drawing/2014/main" id="{681ECA96-5712-458E-A350-94221EA01773}"/>
              </a:ext>
            </a:extLst>
          </p:cNvPr>
          <p:cNvGrpSpPr/>
          <p:nvPr/>
        </p:nvGrpSpPr>
        <p:grpSpPr>
          <a:xfrm>
            <a:off x="5340267" y="2090513"/>
            <a:ext cx="3422733" cy="1198522"/>
            <a:chOff x="4876800" y="4191000"/>
            <a:chExt cx="3422733" cy="1078079"/>
          </a:xfrm>
        </p:grpSpPr>
        <p:sp>
          <p:nvSpPr>
            <p:cNvPr id="37" name="Rectangle 36">
              <a:extLst>
                <a:ext uri="{FF2B5EF4-FFF2-40B4-BE49-F238E27FC236}">
                  <a16:creationId xmlns:a16="http://schemas.microsoft.com/office/drawing/2014/main" id="{A8A82984-2284-4A76-810E-740D779FA930}"/>
                </a:ext>
              </a:extLst>
            </p:cNvPr>
            <p:cNvSpPr/>
            <p:nvPr/>
          </p:nvSpPr>
          <p:spPr bwMode="auto">
            <a:xfrm>
              <a:off x="5581059" y="4191000"/>
              <a:ext cx="1353141" cy="2286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57200" rtl="0" eaLnBrk="0" fontAlgn="base" latinLnBrk="0" hangingPunct="0">
                <a:lnSpc>
                  <a:spcPct val="100000"/>
                </a:lnSpc>
                <a:spcBef>
                  <a:spcPct val="0"/>
                </a:spcBef>
                <a:spcAft>
                  <a:spcPct val="0"/>
                </a:spcAft>
                <a:buClr>
                  <a:srgbClr val="000000"/>
                </a:buClr>
                <a:buSzPct val="100000"/>
                <a:buFont typeface="Arial" charset="0"/>
                <a:buNone/>
                <a:tabLst/>
              </a:pPr>
              <a:r>
                <a:rPr kumimoji="0" lang="en-US" sz="1200" b="0" i="0" u="none" strike="noStrike" cap="none" normalizeH="0" baseline="0" dirty="0">
                  <a:ln>
                    <a:noFill/>
                  </a:ln>
                  <a:solidFill>
                    <a:schemeClr val="bg1"/>
                  </a:solidFill>
                  <a:effectLst/>
                  <a:latin typeface="Arial" charset="0"/>
                </a:rPr>
                <a:t>LTE</a:t>
              </a:r>
            </a:p>
          </p:txBody>
        </p:sp>
        <p:sp>
          <p:nvSpPr>
            <p:cNvPr id="38" name="Rectangle 37">
              <a:extLst>
                <a:ext uri="{FF2B5EF4-FFF2-40B4-BE49-F238E27FC236}">
                  <a16:creationId xmlns:a16="http://schemas.microsoft.com/office/drawing/2014/main" id="{1C8742C6-D23B-4A30-BDCB-B85ABC8E028F}"/>
                </a:ext>
              </a:extLst>
            </p:cNvPr>
            <p:cNvSpPr/>
            <p:nvPr/>
          </p:nvSpPr>
          <p:spPr bwMode="auto">
            <a:xfrm>
              <a:off x="6934200" y="4191000"/>
              <a:ext cx="1353141" cy="2286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57200" rtl="0" eaLnBrk="0" fontAlgn="base" latinLnBrk="0" hangingPunct="0">
                <a:lnSpc>
                  <a:spcPct val="100000"/>
                </a:lnSpc>
                <a:spcBef>
                  <a:spcPct val="0"/>
                </a:spcBef>
                <a:spcAft>
                  <a:spcPct val="0"/>
                </a:spcAft>
                <a:buClr>
                  <a:srgbClr val="000000"/>
                </a:buClr>
                <a:buSzPct val="100000"/>
                <a:buFont typeface="Arial" charset="0"/>
                <a:buNone/>
                <a:tabLst/>
              </a:pPr>
              <a:r>
                <a:rPr kumimoji="0" lang="en-US" sz="1200" b="0" i="0" u="none" strike="noStrike" cap="none" normalizeH="0" baseline="0" dirty="0">
                  <a:ln>
                    <a:noFill/>
                  </a:ln>
                  <a:solidFill>
                    <a:schemeClr val="bg1"/>
                  </a:solidFill>
                  <a:effectLst/>
                  <a:latin typeface="Arial" charset="0"/>
                </a:rPr>
                <a:t>Wi-Fi</a:t>
              </a:r>
            </a:p>
          </p:txBody>
        </p:sp>
        <p:sp>
          <p:nvSpPr>
            <p:cNvPr id="39" name="TextBox 38">
              <a:extLst>
                <a:ext uri="{FF2B5EF4-FFF2-40B4-BE49-F238E27FC236}">
                  <a16:creationId xmlns:a16="http://schemas.microsoft.com/office/drawing/2014/main" id="{39202978-45F9-465D-8450-E40AB909D484}"/>
                </a:ext>
              </a:extLst>
            </p:cNvPr>
            <p:cNvSpPr txBox="1"/>
            <p:nvPr/>
          </p:nvSpPr>
          <p:spPr>
            <a:xfrm>
              <a:off x="5029200" y="4200144"/>
              <a:ext cx="533400" cy="261610"/>
            </a:xfrm>
            <a:prstGeom prst="rect">
              <a:avLst/>
            </a:prstGeom>
            <a:noFill/>
          </p:spPr>
          <p:txBody>
            <a:bodyPr wrap="square" rtlCol="0">
              <a:spAutoFit/>
            </a:bodyPr>
            <a:lstStyle/>
            <a:p>
              <a:r>
                <a:rPr lang="en-US" sz="1100" dirty="0">
                  <a:solidFill>
                    <a:schemeClr val="tx1"/>
                  </a:solidFill>
                  <a:latin typeface="Comic Sans MS" panose="030F0702030302020204" pitchFamily="66" charset="0"/>
                </a:rPr>
                <a:t>Ideal</a:t>
              </a:r>
            </a:p>
          </p:txBody>
        </p:sp>
        <p:sp>
          <p:nvSpPr>
            <p:cNvPr id="40" name="Rectangle 39">
              <a:extLst>
                <a:ext uri="{FF2B5EF4-FFF2-40B4-BE49-F238E27FC236}">
                  <a16:creationId xmlns:a16="http://schemas.microsoft.com/office/drawing/2014/main" id="{C4C8C374-5BF4-44F2-8D14-604F1ACB3E53}"/>
                </a:ext>
              </a:extLst>
            </p:cNvPr>
            <p:cNvSpPr/>
            <p:nvPr/>
          </p:nvSpPr>
          <p:spPr bwMode="auto">
            <a:xfrm>
              <a:off x="5593251" y="4724400"/>
              <a:ext cx="1874349" cy="2286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57200" rtl="0" eaLnBrk="0" fontAlgn="base" latinLnBrk="0" hangingPunct="0">
                <a:lnSpc>
                  <a:spcPct val="100000"/>
                </a:lnSpc>
                <a:spcBef>
                  <a:spcPct val="0"/>
                </a:spcBef>
                <a:spcAft>
                  <a:spcPct val="0"/>
                </a:spcAft>
                <a:buClr>
                  <a:srgbClr val="000000"/>
                </a:buClr>
                <a:buSzPct val="100000"/>
                <a:buFont typeface="Arial" charset="0"/>
                <a:buNone/>
                <a:tabLst/>
              </a:pPr>
              <a:r>
                <a:rPr kumimoji="0" lang="en-US" sz="1200" b="0" i="0" u="none" strike="noStrike" cap="none" normalizeH="0" baseline="0" dirty="0">
                  <a:ln>
                    <a:noFill/>
                  </a:ln>
                  <a:solidFill>
                    <a:schemeClr val="bg1"/>
                  </a:solidFill>
                  <a:effectLst/>
                  <a:latin typeface="Arial" charset="0"/>
                </a:rPr>
                <a:t>LTE</a:t>
              </a:r>
            </a:p>
          </p:txBody>
        </p:sp>
        <p:sp>
          <p:nvSpPr>
            <p:cNvPr id="41" name="Rectangle 40">
              <a:extLst>
                <a:ext uri="{FF2B5EF4-FFF2-40B4-BE49-F238E27FC236}">
                  <a16:creationId xmlns:a16="http://schemas.microsoft.com/office/drawing/2014/main" id="{85D62BF9-7746-4103-8282-D763DEE49E37}"/>
                </a:ext>
              </a:extLst>
            </p:cNvPr>
            <p:cNvSpPr/>
            <p:nvPr/>
          </p:nvSpPr>
          <p:spPr bwMode="auto">
            <a:xfrm>
              <a:off x="7467600" y="4724400"/>
              <a:ext cx="831933" cy="2286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57200" rtl="0" eaLnBrk="0" fontAlgn="base" latinLnBrk="0" hangingPunct="0">
                <a:lnSpc>
                  <a:spcPct val="100000"/>
                </a:lnSpc>
                <a:spcBef>
                  <a:spcPct val="0"/>
                </a:spcBef>
                <a:spcAft>
                  <a:spcPct val="0"/>
                </a:spcAft>
                <a:buClr>
                  <a:srgbClr val="000000"/>
                </a:buClr>
                <a:buSzPct val="100000"/>
                <a:buFont typeface="Arial" charset="0"/>
                <a:buNone/>
                <a:tabLst/>
              </a:pPr>
              <a:r>
                <a:rPr kumimoji="0" lang="en-US" sz="1200" b="0" i="0" u="none" strike="noStrike" cap="none" normalizeH="0" baseline="0" dirty="0">
                  <a:ln>
                    <a:noFill/>
                  </a:ln>
                  <a:solidFill>
                    <a:schemeClr val="bg1"/>
                  </a:solidFill>
                  <a:effectLst/>
                  <a:latin typeface="Arial" charset="0"/>
                </a:rPr>
                <a:t>Wi-Fi</a:t>
              </a:r>
            </a:p>
          </p:txBody>
        </p:sp>
        <p:sp>
          <p:nvSpPr>
            <p:cNvPr id="42" name="TextBox 41">
              <a:extLst>
                <a:ext uri="{FF2B5EF4-FFF2-40B4-BE49-F238E27FC236}">
                  <a16:creationId xmlns:a16="http://schemas.microsoft.com/office/drawing/2014/main" id="{304C1E32-11D7-4974-8D6E-861226A2E53E}"/>
                </a:ext>
              </a:extLst>
            </p:cNvPr>
            <p:cNvSpPr txBox="1"/>
            <p:nvPr/>
          </p:nvSpPr>
          <p:spPr>
            <a:xfrm>
              <a:off x="4876800" y="4724400"/>
              <a:ext cx="716451" cy="261610"/>
            </a:xfrm>
            <a:prstGeom prst="rect">
              <a:avLst/>
            </a:prstGeom>
            <a:noFill/>
          </p:spPr>
          <p:txBody>
            <a:bodyPr wrap="square" rtlCol="0">
              <a:spAutoFit/>
            </a:bodyPr>
            <a:lstStyle/>
            <a:p>
              <a:r>
                <a:rPr lang="en-US" sz="1100" dirty="0">
                  <a:solidFill>
                    <a:schemeClr val="tx1"/>
                  </a:solidFill>
                  <a:latin typeface="Comic Sans MS" panose="030F0702030302020204" pitchFamily="66" charset="0"/>
                </a:rPr>
                <a:t>Current</a:t>
              </a:r>
            </a:p>
          </p:txBody>
        </p:sp>
        <p:cxnSp>
          <p:nvCxnSpPr>
            <p:cNvPr id="43" name="Straight Arrow Connector 42">
              <a:extLst>
                <a:ext uri="{FF2B5EF4-FFF2-40B4-BE49-F238E27FC236}">
                  <a16:creationId xmlns:a16="http://schemas.microsoft.com/office/drawing/2014/main" id="{D49AD2E6-5811-4E39-9486-84A2D0A487EF}"/>
                </a:ext>
              </a:extLst>
            </p:cNvPr>
            <p:cNvCxnSpPr>
              <a:cxnSpLocks/>
            </p:cNvCxnSpPr>
            <p:nvPr/>
          </p:nvCxnSpPr>
          <p:spPr bwMode="auto">
            <a:xfrm>
              <a:off x="6934200" y="4495800"/>
              <a:ext cx="533400" cy="0"/>
            </a:xfrm>
            <a:prstGeom prst="straightConnector1">
              <a:avLst/>
            </a:prstGeom>
            <a:solidFill>
              <a:srgbClr val="00B8FF"/>
            </a:solidFill>
            <a:ln w="9525" cap="flat" cmpd="sng" algn="ctr">
              <a:solidFill>
                <a:schemeClr val="tx1"/>
              </a:solidFill>
              <a:prstDash val="solid"/>
              <a:round/>
              <a:headEnd type="triangle"/>
              <a:tailEnd type="triangle"/>
            </a:ln>
            <a:effectLst/>
          </p:spPr>
        </p:cxnSp>
        <p:cxnSp>
          <p:nvCxnSpPr>
            <p:cNvPr id="44" name="Straight Arrow Connector 43">
              <a:extLst>
                <a:ext uri="{FF2B5EF4-FFF2-40B4-BE49-F238E27FC236}">
                  <a16:creationId xmlns:a16="http://schemas.microsoft.com/office/drawing/2014/main" id="{AE5B9205-3937-423F-9712-4F69DAF07A49}"/>
                </a:ext>
              </a:extLst>
            </p:cNvPr>
            <p:cNvCxnSpPr/>
            <p:nvPr/>
          </p:nvCxnSpPr>
          <p:spPr bwMode="auto">
            <a:xfrm>
              <a:off x="5593251" y="5015883"/>
              <a:ext cx="2706282" cy="0"/>
            </a:xfrm>
            <a:prstGeom prst="straightConnector1">
              <a:avLst/>
            </a:prstGeom>
            <a:solidFill>
              <a:srgbClr val="00B8FF"/>
            </a:solidFill>
            <a:ln w="9525" cap="flat" cmpd="sng" algn="ctr">
              <a:solidFill>
                <a:schemeClr val="tx1"/>
              </a:solidFill>
              <a:prstDash val="solid"/>
              <a:round/>
              <a:headEnd type="triangle"/>
              <a:tailEnd type="triangle"/>
            </a:ln>
            <a:effectLst/>
          </p:spPr>
        </p:cxnSp>
        <p:sp>
          <p:nvSpPr>
            <p:cNvPr id="45" name="TextBox 44">
              <a:extLst>
                <a:ext uri="{FF2B5EF4-FFF2-40B4-BE49-F238E27FC236}">
                  <a16:creationId xmlns:a16="http://schemas.microsoft.com/office/drawing/2014/main" id="{B86126EC-9D2E-4FC0-A2A6-E536F2F65475}"/>
                </a:ext>
              </a:extLst>
            </p:cNvPr>
            <p:cNvSpPr txBox="1"/>
            <p:nvPr/>
          </p:nvSpPr>
          <p:spPr>
            <a:xfrm>
              <a:off x="6705600" y="5033759"/>
              <a:ext cx="762000" cy="235320"/>
            </a:xfrm>
            <a:prstGeom prst="rect">
              <a:avLst/>
            </a:prstGeom>
            <a:noFill/>
          </p:spPr>
          <p:txBody>
            <a:bodyPr wrap="square" rtlCol="0">
              <a:spAutoFit/>
            </a:bodyPr>
            <a:lstStyle/>
            <a:p>
              <a:r>
                <a:rPr lang="en-US" sz="1100" dirty="0">
                  <a:solidFill>
                    <a:schemeClr val="tx1"/>
                  </a:solidFill>
                  <a:latin typeface="Comic Sans MS" panose="030F0702030302020204" pitchFamily="66" charset="0"/>
                </a:rPr>
                <a:t>% time</a:t>
              </a:r>
            </a:p>
          </p:txBody>
        </p:sp>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02F218F1-2B15-4CE2-A77C-CCC695850A73}"/>
                    </a:ext>
                  </a:extLst>
                </p:cNvPr>
                <p:cNvSpPr txBox="1"/>
                <p:nvPr/>
              </p:nvSpPr>
              <p:spPr>
                <a:xfrm>
                  <a:off x="7086600" y="4456394"/>
                  <a:ext cx="304800" cy="27684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solidFill>
                                  <a:schemeClr val="tx1"/>
                                </a:solidFill>
                                <a:latin typeface="Cambria Math" panose="02040503050406030204" pitchFamily="18" charset="0"/>
                              </a:rPr>
                            </m:ctrlPr>
                          </m:sSubPr>
                          <m:e>
                            <m:r>
                              <a:rPr lang="en-US" sz="1400" b="0" i="1" smtClean="0">
                                <a:solidFill>
                                  <a:schemeClr val="tx1"/>
                                </a:solidFill>
                                <a:latin typeface="Cambria Math" panose="02040503050406030204" pitchFamily="18" charset="0"/>
                              </a:rPr>
                              <m:t>𝛿</m:t>
                            </m:r>
                          </m:e>
                          <m:sub>
                            <m:r>
                              <a:rPr lang="en-US" sz="1400" b="0" i="1" smtClean="0">
                                <a:solidFill>
                                  <a:schemeClr val="tx1"/>
                                </a:solidFill>
                                <a:latin typeface="Cambria Math" panose="02040503050406030204" pitchFamily="18" charset="0"/>
                              </a:rPr>
                              <m:t>𝑡</m:t>
                            </m:r>
                          </m:sub>
                        </m:sSub>
                      </m:oMath>
                    </m:oMathPara>
                  </a14:m>
                  <a:endParaRPr lang="en-US" sz="1100" dirty="0">
                    <a:solidFill>
                      <a:schemeClr val="tx1"/>
                    </a:solidFill>
                    <a:latin typeface="Comic Sans MS" panose="030F0702030302020204" pitchFamily="66" charset="0"/>
                  </a:endParaRPr>
                </a:p>
              </p:txBody>
            </p:sp>
          </mc:Choice>
          <mc:Fallback xmlns="">
            <p:sp>
              <p:nvSpPr>
                <p:cNvPr id="46" name="TextBox 45">
                  <a:extLst>
                    <a:ext uri="{FF2B5EF4-FFF2-40B4-BE49-F238E27FC236}">
                      <a16:creationId xmlns:a16="http://schemas.microsoft.com/office/drawing/2014/main" id="{02F218F1-2B15-4CE2-A77C-CCC695850A73}"/>
                    </a:ext>
                  </a:extLst>
                </p:cNvPr>
                <p:cNvSpPr txBox="1">
                  <a:spLocks noRot="1" noChangeAspect="1" noMove="1" noResize="1" noEditPoints="1" noAdjustHandles="1" noChangeArrowheads="1" noChangeShapeType="1" noTextEdit="1"/>
                </p:cNvSpPr>
                <p:nvPr/>
              </p:nvSpPr>
              <p:spPr>
                <a:xfrm>
                  <a:off x="7086600" y="4456394"/>
                  <a:ext cx="304800" cy="276848"/>
                </a:xfrm>
                <a:prstGeom prst="rect">
                  <a:avLst/>
                </a:prstGeom>
                <a:blipFill>
                  <a:blip r:embed="rId7"/>
                  <a:stretch>
                    <a:fillRect/>
                  </a:stretch>
                </a:blipFill>
              </p:spPr>
              <p:txBody>
                <a:bodyPr/>
                <a:lstStyle/>
                <a:p>
                  <a:r>
                    <a:rPr lang="en-US">
                      <a:noFill/>
                    </a:rPr>
                    <a:t> </a:t>
                  </a:r>
                </a:p>
              </p:txBody>
            </p:sp>
          </mc:Fallback>
        </mc:AlternateContent>
      </p:grpSp>
      <p:grpSp>
        <p:nvGrpSpPr>
          <p:cNvPr id="47" name="Group 46">
            <a:extLst>
              <a:ext uri="{FF2B5EF4-FFF2-40B4-BE49-F238E27FC236}">
                <a16:creationId xmlns:a16="http://schemas.microsoft.com/office/drawing/2014/main" id="{B6608B34-916F-4A3A-A974-246085BFAEDD}"/>
              </a:ext>
            </a:extLst>
          </p:cNvPr>
          <p:cNvGrpSpPr/>
          <p:nvPr/>
        </p:nvGrpSpPr>
        <p:grpSpPr>
          <a:xfrm>
            <a:off x="5336954" y="3462112"/>
            <a:ext cx="3422733" cy="1198523"/>
            <a:chOff x="4876800" y="4191000"/>
            <a:chExt cx="3422733" cy="1078080"/>
          </a:xfrm>
        </p:grpSpPr>
        <p:sp>
          <p:nvSpPr>
            <p:cNvPr id="48" name="Rectangle 47">
              <a:extLst>
                <a:ext uri="{FF2B5EF4-FFF2-40B4-BE49-F238E27FC236}">
                  <a16:creationId xmlns:a16="http://schemas.microsoft.com/office/drawing/2014/main" id="{10D77D89-0D8D-4EDF-B288-BDD62D7D54D1}"/>
                </a:ext>
              </a:extLst>
            </p:cNvPr>
            <p:cNvSpPr/>
            <p:nvPr/>
          </p:nvSpPr>
          <p:spPr bwMode="auto">
            <a:xfrm>
              <a:off x="5581059" y="4191000"/>
              <a:ext cx="1353141" cy="2286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57200" rtl="0" eaLnBrk="0" fontAlgn="base" latinLnBrk="0" hangingPunct="0">
                <a:lnSpc>
                  <a:spcPct val="100000"/>
                </a:lnSpc>
                <a:spcBef>
                  <a:spcPct val="0"/>
                </a:spcBef>
                <a:spcAft>
                  <a:spcPct val="0"/>
                </a:spcAft>
                <a:buClr>
                  <a:srgbClr val="000000"/>
                </a:buClr>
                <a:buSzPct val="100000"/>
                <a:buFont typeface="Arial" charset="0"/>
                <a:buNone/>
                <a:tabLst/>
              </a:pPr>
              <a:r>
                <a:rPr kumimoji="0" lang="en-US" sz="1200" b="0" i="0" u="none" strike="noStrike" cap="none" normalizeH="0" baseline="0" dirty="0">
                  <a:ln>
                    <a:noFill/>
                  </a:ln>
                  <a:solidFill>
                    <a:schemeClr val="bg1"/>
                  </a:solidFill>
                  <a:effectLst/>
                  <a:latin typeface="Arial" charset="0"/>
                </a:rPr>
                <a:t>LTE</a:t>
              </a:r>
            </a:p>
          </p:txBody>
        </p:sp>
        <p:sp>
          <p:nvSpPr>
            <p:cNvPr id="49" name="Rectangle 48">
              <a:extLst>
                <a:ext uri="{FF2B5EF4-FFF2-40B4-BE49-F238E27FC236}">
                  <a16:creationId xmlns:a16="http://schemas.microsoft.com/office/drawing/2014/main" id="{963113FB-A1C5-420B-9BA6-5403C01A0E02}"/>
                </a:ext>
              </a:extLst>
            </p:cNvPr>
            <p:cNvSpPr/>
            <p:nvPr/>
          </p:nvSpPr>
          <p:spPr bwMode="auto">
            <a:xfrm>
              <a:off x="6934200" y="4191000"/>
              <a:ext cx="1353141" cy="2286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57200" rtl="0" eaLnBrk="0" fontAlgn="base" latinLnBrk="0" hangingPunct="0">
                <a:lnSpc>
                  <a:spcPct val="100000"/>
                </a:lnSpc>
                <a:spcBef>
                  <a:spcPct val="0"/>
                </a:spcBef>
                <a:spcAft>
                  <a:spcPct val="0"/>
                </a:spcAft>
                <a:buClr>
                  <a:srgbClr val="000000"/>
                </a:buClr>
                <a:buSzPct val="100000"/>
                <a:buFont typeface="Arial" charset="0"/>
                <a:buNone/>
                <a:tabLst/>
              </a:pPr>
              <a:r>
                <a:rPr kumimoji="0" lang="en-US" sz="1200" b="0" i="0" u="none" strike="noStrike" cap="none" normalizeH="0" baseline="0" dirty="0">
                  <a:ln>
                    <a:noFill/>
                  </a:ln>
                  <a:solidFill>
                    <a:schemeClr val="bg1"/>
                  </a:solidFill>
                  <a:effectLst/>
                  <a:latin typeface="Arial" charset="0"/>
                </a:rPr>
                <a:t>Wi-Fi</a:t>
              </a:r>
            </a:p>
          </p:txBody>
        </p:sp>
        <p:sp>
          <p:nvSpPr>
            <p:cNvPr id="50" name="TextBox 49">
              <a:extLst>
                <a:ext uri="{FF2B5EF4-FFF2-40B4-BE49-F238E27FC236}">
                  <a16:creationId xmlns:a16="http://schemas.microsoft.com/office/drawing/2014/main" id="{7EA7FB04-0000-4AD6-A76B-EEF7EE516955}"/>
                </a:ext>
              </a:extLst>
            </p:cNvPr>
            <p:cNvSpPr txBox="1"/>
            <p:nvPr/>
          </p:nvSpPr>
          <p:spPr>
            <a:xfrm>
              <a:off x="5029200" y="4200144"/>
              <a:ext cx="533400" cy="261610"/>
            </a:xfrm>
            <a:prstGeom prst="rect">
              <a:avLst/>
            </a:prstGeom>
            <a:noFill/>
          </p:spPr>
          <p:txBody>
            <a:bodyPr wrap="square" rtlCol="0">
              <a:spAutoFit/>
            </a:bodyPr>
            <a:lstStyle/>
            <a:p>
              <a:r>
                <a:rPr lang="en-US" sz="1100" dirty="0">
                  <a:solidFill>
                    <a:schemeClr val="tx1"/>
                  </a:solidFill>
                  <a:latin typeface="Comic Sans MS" panose="030F0702030302020204" pitchFamily="66" charset="0"/>
                </a:rPr>
                <a:t>Ideal</a:t>
              </a:r>
            </a:p>
          </p:txBody>
        </p:sp>
        <p:sp>
          <p:nvSpPr>
            <p:cNvPr id="51" name="Rectangle 50">
              <a:extLst>
                <a:ext uri="{FF2B5EF4-FFF2-40B4-BE49-F238E27FC236}">
                  <a16:creationId xmlns:a16="http://schemas.microsoft.com/office/drawing/2014/main" id="{F8D9BF6E-E3E9-4DBB-88D6-7AE673801253}"/>
                </a:ext>
              </a:extLst>
            </p:cNvPr>
            <p:cNvSpPr/>
            <p:nvPr/>
          </p:nvSpPr>
          <p:spPr bwMode="auto">
            <a:xfrm>
              <a:off x="5593251" y="4724400"/>
              <a:ext cx="1874349" cy="2286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57200" rtl="0" eaLnBrk="0" fontAlgn="base" latinLnBrk="0" hangingPunct="0">
                <a:lnSpc>
                  <a:spcPct val="100000"/>
                </a:lnSpc>
                <a:spcBef>
                  <a:spcPct val="0"/>
                </a:spcBef>
                <a:spcAft>
                  <a:spcPct val="0"/>
                </a:spcAft>
                <a:buClr>
                  <a:srgbClr val="000000"/>
                </a:buClr>
                <a:buSzPct val="100000"/>
                <a:buFont typeface="Arial" charset="0"/>
                <a:buNone/>
                <a:tabLst/>
              </a:pPr>
              <a:r>
                <a:rPr kumimoji="0" lang="en-US" sz="1200" b="0" i="0" u="none" strike="noStrike" cap="none" normalizeH="0" baseline="0" dirty="0">
                  <a:ln>
                    <a:noFill/>
                  </a:ln>
                  <a:solidFill>
                    <a:schemeClr val="bg1"/>
                  </a:solidFill>
                  <a:effectLst/>
                  <a:latin typeface="Arial" charset="0"/>
                </a:rPr>
                <a:t>LTE</a:t>
              </a:r>
            </a:p>
          </p:txBody>
        </p:sp>
        <p:sp>
          <p:nvSpPr>
            <p:cNvPr id="52" name="Rectangle 51">
              <a:extLst>
                <a:ext uri="{FF2B5EF4-FFF2-40B4-BE49-F238E27FC236}">
                  <a16:creationId xmlns:a16="http://schemas.microsoft.com/office/drawing/2014/main" id="{ED4D1A39-7AD7-43F2-98E6-FF656FEB8779}"/>
                </a:ext>
              </a:extLst>
            </p:cNvPr>
            <p:cNvSpPr/>
            <p:nvPr/>
          </p:nvSpPr>
          <p:spPr bwMode="auto">
            <a:xfrm>
              <a:off x="7467600" y="4724400"/>
              <a:ext cx="831933" cy="2286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57200" rtl="0" eaLnBrk="0" fontAlgn="base" latinLnBrk="0" hangingPunct="0">
                <a:lnSpc>
                  <a:spcPct val="100000"/>
                </a:lnSpc>
                <a:spcBef>
                  <a:spcPct val="0"/>
                </a:spcBef>
                <a:spcAft>
                  <a:spcPct val="0"/>
                </a:spcAft>
                <a:buClr>
                  <a:srgbClr val="000000"/>
                </a:buClr>
                <a:buSzPct val="100000"/>
                <a:buFont typeface="Arial" charset="0"/>
                <a:buNone/>
                <a:tabLst/>
              </a:pPr>
              <a:r>
                <a:rPr kumimoji="0" lang="en-US" sz="1200" b="0" i="0" u="none" strike="noStrike" cap="none" normalizeH="0" baseline="0" dirty="0">
                  <a:ln>
                    <a:noFill/>
                  </a:ln>
                  <a:solidFill>
                    <a:schemeClr val="bg1"/>
                  </a:solidFill>
                  <a:effectLst/>
                  <a:latin typeface="Arial" charset="0"/>
                </a:rPr>
                <a:t>Wi-Fi</a:t>
              </a:r>
            </a:p>
          </p:txBody>
        </p:sp>
        <p:sp>
          <p:nvSpPr>
            <p:cNvPr id="53" name="TextBox 52">
              <a:extLst>
                <a:ext uri="{FF2B5EF4-FFF2-40B4-BE49-F238E27FC236}">
                  <a16:creationId xmlns:a16="http://schemas.microsoft.com/office/drawing/2014/main" id="{BD899854-FEE6-43DE-BF2A-85AEA0991DBD}"/>
                </a:ext>
              </a:extLst>
            </p:cNvPr>
            <p:cNvSpPr txBox="1"/>
            <p:nvPr/>
          </p:nvSpPr>
          <p:spPr>
            <a:xfrm>
              <a:off x="4876800" y="4724400"/>
              <a:ext cx="716451" cy="261610"/>
            </a:xfrm>
            <a:prstGeom prst="rect">
              <a:avLst/>
            </a:prstGeom>
            <a:noFill/>
          </p:spPr>
          <p:txBody>
            <a:bodyPr wrap="square" rtlCol="0">
              <a:spAutoFit/>
            </a:bodyPr>
            <a:lstStyle/>
            <a:p>
              <a:r>
                <a:rPr lang="en-US" sz="1100" dirty="0">
                  <a:solidFill>
                    <a:schemeClr val="tx1"/>
                  </a:solidFill>
                  <a:latin typeface="Comic Sans MS" panose="030F0702030302020204" pitchFamily="66" charset="0"/>
                </a:rPr>
                <a:t>Current</a:t>
              </a:r>
            </a:p>
          </p:txBody>
        </p:sp>
        <p:cxnSp>
          <p:nvCxnSpPr>
            <p:cNvPr id="54" name="Straight Arrow Connector 53">
              <a:extLst>
                <a:ext uri="{FF2B5EF4-FFF2-40B4-BE49-F238E27FC236}">
                  <a16:creationId xmlns:a16="http://schemas.microsoft.com/office/drawing/2014/main" id="{23733F17-0E63-43AA-8BB1-5958F737AA53}"/>
                </a:ext>
              </a:extLst>
            </p:cNvPr>
            <p:cNvCxnSpPr>
              <a:cxnSpLocks/>
            </p:cNvCxnSpPr>
            <p:nvPr/>
          </p:nvCxnSpPr>
          <p:spPr bwMode="auto">
            <a:xfrm>
              <a:off x="6934200" y="4495800"/>
              <a:ext cx="533400" cy="0"/>
            </a:xfrm>
            <a:prstGeom prst="straightConnector1">
              <a:avLst/>
            </a:prstGeom>
            <a:solidFill>
              <a:srgbClr val="00B8FF"/>
            </a:solidFill>
            <a:ln w="9525" cap="flat" cmpd="sng" algn="ctr">
              <a:solidFill>
                <a:schemeClr val="tx1"/>
              </a:solidFill>
              <a:prstDash val="solid"/>
              <a:round/>
              <a:headEnd type="triangle"/>
              <a:tailEnd type="triangle"/>
            </a:ln>
            <a:effectLst/>
          </p:spPr>
        </p:cxnSp>
        <p:cxnSp>
          <p:nvCxnSpPr>
            <p:cNvPr id="55" name="Straight Arrow Connector 54">
              <a:extLst>
                <a:ext uri="{FF2B5EF4-FFF2-40B4-BE49-F238E27FC236}">
                  <a16:creationId xmlns:a16="http://schemas.microsoft.com/office/drawing/2014/main" id="{B845577C-66A8-4B15-A633-AB1B96DC6C54}"/>
                </a:ext>
              </a:extLst>
            </p:cNvPr>
            <p:cNvCxnSpPr/>
            <p:nvPr/>
          </p:nvCxnSpPr>
          <p:spPr bwMode="auto">
            <a:xfrm>
              <a:off x="5593251" y="5015885"/>
              <a:ext cx="2706282" cy="0"/>
            </a:xfrm>
            <a:prstGeom prst="straightConnector1">
              <a:avLst/>
            </a:prstGeom>
            <a:solidFill>
              <a:srgbClr val="00B8FF"/>
            </a:solidFill>
            <a:ln w="9525" cap="flat" cmpd="sng" algn="ctr">
              <a:solidFill>
                <a:schemeClr val="tx1"/>
              </a:solidFill>
              <a:prstDash val="solid"/>
              <a:round/>
              <a:headEnd type="triangle"/>
              <a:tailEnd type="triangle"/>
            </a:ln>
            <a:effectLst/>
          </p:spPr>
        </p:cxnSp>
        <p:sp>
          <p:nvSpPr>
            <p:cNvPr id="56" name="TextBox 55">
              <a:extLst>
                <a:ext uri="{FF2B5EF4-FFF2-40B4-BE49-F238E27FC236}">
                  <a16:creationId xmlns:a16="http://schemas.microsoft.com/office/drawing/2014/main" id="{53F995E8-624A-4A0E-AB01-09D4124F9393}"/>
                </a:ext>
              </a:extLst>
            </p:cNvPr>
            <p:cNvSpPr txBox="1"/>
            <p:nvPr/>
          </p:nvSpPr>
          <p:spPr>
            <a:xfrm>
              <a:off x="6397487" y="5033760"/>
              <a:ext cx="1070113" cy="235320"/>
            </a:xfrm>
            <a:prstGeom prst="rect">
              <a:avLst/>
            </a:prstGeom>
            <a:noFill/>
          </p:spPr>
          <p:txBody>
            <a:bodyPr wrap="square" rtlCol="0">
              <a:spAutoFit/>
            </a:bodyPr>
            <a:lstStyle/>
            <a:p>
              <a:r>
                <a:rPr lang="en-US" sz="1100" dirty="0">
                  <a:solidFill>
                    <a:schemeClr val="tx1"/>
                  </a:solidFill>
                  <a:latin typeface="Comic Sans MS" panose="030F0702030302020204" pitchFamily="66" charset="0"/>
                </a:rPr>
                <a:t>%throughput</a:t>
              </a:r>
            </a:p>
          </p:txBody>
        </p: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63C9997B-3C37-4075-8DA6-F187B51D59F8}"/>
                    </a:ext>
                  </a:extLst>
                </p:cNvPr>
                <p:cNvSpPr txBox="1"/>
                <p:nvPr/>
              </p:nvSpPr>
              <p:spPr>
                <a:xfrm>
                  <a:off x="7086600" y="4456394"/>
                  <a:ext cx="304800" cy="27684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solidFill>
                                  <a:schemeClr val="tx1"/>
                                </a:solidFill>
                                <a:latin typeface="Cambria Math" panose="02040503050406030204" pitchFamily="18" charset="0"/>
                              </a:rPr>
                            </m:ctrlPr>
                          </m:sSubPr>
                          <m:e>
                            <m:r>
                              <a:rPr lang="en-US" sz="1400" b="0" i="1" smtClean="0">
                                <a:solidFill>
                                  <a:schemeClr val="tx1"/>
                                </a:solidFill>
                                <a:latin typeface="Cambria Math" panose="02040503050406030204" pitchFamily="18" charset="0"/>
                              </a:rPr>
                              <m:t>𝛿</m:t>
                            </m:r>
                          </m:e>
                          <m:sub>
                            <m:r>
                              <a:rPr lang="en-US" sz="1400" b="0" i="1" smtClean="0">
                                <a:solidFill>
                                  <a:schemeClr val="tx1"/>
                                </a:solidFill>
                                <a:latin typeface="Cambria Math" panose="02040503050406030204" pitchFamily="18" charset="0"/>
                              </a:rPr>
                              <m:t>𝑠</m:t>
                            </m:r>
                          </m:sub>
                        </m:sSub>
                      </m:oMath>
                    </m:oMathPara>
                  </a14:m>
                  <a:endParaRPr lang="en-US" sz="1100" dirty="0">
                    <a:solidFill>
                      <a:schemeClr val="tx1"/>
                    </a:solidFill>
                    <a:latin typeface="Comic Sans MS" panose="030F0702030302020204" pitchFamily="66" charset="0"/>
                  </a:endParaRPr>
                </a:p>
              </p:txBody>
            </p:sp>
          </mc:Choice>
          <mc:Fallback xmlns="">
            <p:sp>
              <p:nvSpPr>
                <p:cNvPr id="57" name="TextBox 56">
                  <a:extLst>
                    <a:ext uri="{FF2B5EF4-FFF2-40B4-BE49-F238E27FC236}">
                      <a16:creationId xmlns:a16="http://schemas.microsoft.com/office/drawing/2014/main" id="{63C9997B-3C37-4075-8DA6-F187B51D59F8}"/>
                    </a:ext>
                  </a:extLst>
                </p:cNvPr>
                <p:cNvSpPr txBox="1">
                  <a:spLocks noRot="1" noChangeAspect="1" noMove="1" noResize="1" noEditPoints="1" noAdjustHandles="1" noChangeArrowheads="1" noChangeShapeType="1" noTextEdit="1"/>
                </p:cNvSpPr>
                <p:nvPr/>
              </p:nvSpPr>
              <p:spPr>
                <a:xfrm>
                  <a:off x="7086600" y="4456394"/>
                  <a:ext cx="304800" cy="276848"/>
                </a:xfrm>
                <a:prstGeom prst="rect">
                  <a:avLst/>
                </a:prstGeom>
                <a:blipFill>
                  <a:blip r:embed="rId8"/>
                  <a:stretch>
                    <a:fillRect/>
                  </a:stretch>
                </a:blipFill>
              </p:spPr>
              <p:txBody>
                <a:bodyPr/>
                <a:lstStyle/>
                <a:p>
                  <a:r>
                    <a:rPr lang="en-US">
                      <a:noFill/>
                    </a:rPr>
                    <a:t> </a:t>
                  </a:r>
                </a:p>
              </p:txBody>
            </p:sp>
          </mc:Fallback>
        </mc:AlternateContent>
      </p:grpSp>
      <p:sp>
        <p:nvSpPr>
          <p:cNvPr id="63" name="Right Brace 62">
            <a:extLst>
              <a:ext uri="{FF2B5EF4-FFF2-40B4-BE49-F238E27FC236}">
                <a16:creationId xmlns:a16="http://schemas.microsoft.com/office/drawing/2014/main" id="{35ED9E07-66D1-4ACC-AF4F-0141A159607D}"/>
              </a:ext>
            </a:extLst>
          </p:cNvPr>
          <p:cNvSpPr/>
          <p:nvPr/>
        </p:nvSpPr>
        <p:spPr bwMode="auto">
          <a:xfrm rot="10800000">
            <a:off x="5130726" y="2007757"/>
            <a:ext cx="381000" cy="1070112"/>
          </a:xfrm>
          <a:prstGeom prst="rightBrace">
            <a:avLst>
              <a:gd name="adj1" fmla="val 53333"/>
              <a:gd name="adj2" fmla="val 50000"/>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Arial" charset="0"/>
              <a:buNone/>
              <a:tabLst/>
            </a:pPr>
            <a:endParaRPr kumimoji="0" lang="en-US" sz="1800" b="0" i="0" u="none" strike="noStrike" cap="none" normalizeH="0" baseline="0">
              <a:ln>
                <a:noFill/>
              </a:ln>
              <a:solidFill>
                <a:schemeClr val="bg1"/>
              </a:solidFill>
              <a:effectLst/>
              <a:latin typeface="Arial" charset="0"/>
            </a:endParaRPr>
          </a:p>
        </p:txBody>
      </p:sp>
      <p:sp>
        <p:nvSpPr>
          <p:cNvPr id="64" name="Right Brace 63">
            <a:extLst>
              <a:ext uri="{FF2B5EF4-FFF2-40B4-BE49-F238E27FC236}">
                <a16:creationId xmlns:a16="http://schemas.microsoft.com/office/drawing/2014/main" id="{DD8AACE1-E8C8-40B1-B199-9BFC5DA133E7}"/>
              </a:ext>
            </a:extLst>
          </p:cNvPr>
          <p:cNvSpPr/>
          <p:nvPr/>
        </p:nvSpPr>
        <p:spPr bwMode="auto">
          <a:xfrm rot="10800000">
            <a:off x="5146454" y="3436335"/>
            <a:ext cx="381000" cy="1070112"/>
          </a:xfrm>
          <a:prstGeom prst="rightBrace">
            <a:avLst>
              <a:gd name="adj1" fmla="val 53333"/>
              <a:gd name="adj2" fmla="val 50000"/>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Arial" charset="0"/>
              <a:buNone/>
              <a:tabLst/>
            </a:pPr>
            <a:endParaRPr kumimoji="0" lang="en-US" sz="1800" b="0" i="0" u="none" strike="noStrike" cap="none" normalizeH="0" baseline="0">
              <a:ln>
                <a:noFill/>
              </a:ln>
              <a:solidFill>
                <a:schemeClr val="bg1"/>
              </a:solidFill>
              <a:effectLst/>
              <a:latin typeface="Arial" charset="0"/>
            </a:endParaRPr>
          </a:p>
        </p:txBody>
      </p:sp>
      <p:sp>
        <p:nvSpPr>
          <p:cNvPr id="65" name="Right Brace 64">
            <a:extLst>
              <a:ext uri="{FF2B5EF4-FFF2-40B4-BE49-F238E27FC236}">
                <a16:creationId xmlns:a16="http://schemas.microsoft.com/office/drawing/2014/main" id="{BCEC4C21-30E0-462F-8B7A-B4974AC9708F}"/>
              </a:ext>
            </a:extLst>
          </p:cNvPr>
          <p:cNvSpPr/>
          <p:nvPr/>
        </p:nvSpPr>
        <p:spPr bwMode="auto">
          <a:xfrm rot="10800000">
            <a:off x="5143215" y="4816700"/>
            <a:ext cx="381000" cy="1070112"/>
          </a:xfrm>
          <a:prstGeom prst="rightBrace">
            <a:avLst>
              <a:gd name="adj1" fmla="val 53333"/>
              <a:gd name="adj2" fmla="val 50000"/>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Arial" charset="0"/>
              <a:buNone/>
              <a:tabLst/>
            </a:pPr>
            <a:endParaRPr kumimoji="0" lang="en-US" sz="1800" b="0" i="0" u="none" strike="noStrike" cap="none" normalizeH="0" baseline="0">
              <a:ln>
                <a:noFill/>
              </a:ln>
              <a:solidFill>
                <a:schemeClr val="bg1"/>
              </a:solidFill>
              <a:effectLst/>
              <a:latin typeface="Arial" charset="0"/>
            </a:endParaRPr>
          </a:p>
        </p:txBody>
      </p:sp>
      <p:sp>
        <p:nvSpPr>
          <p:cNvPr id="66" name="TextBox 65">
            <a:extLst>
              <a:ext uri="{FF2B5EF4-FFF2-40B4-BE49-F238E27FC236}">
                <a16:creationId xmlns:a16="http://schemas.microsoft.com/office/drawing/2014/main" id="{C1703956-A3C7-4D90-BADE-CDCE699FB527}"/>
              </a:ext>
            </a:extLst>
          </p:cNvPr>
          <p:cNvSpPr txBox="1"/>
          <p:nvPr/>
        </p:nvSpPr>
        <p:spPr>
          <a:xfrm>
            <a:off x="4414424" y="2391516"/>
            <a:ext cx="894522" cy="276999"/>
          </a:xfrm>
          <a:prstGeom prst="rect">
            <a:avLst/>
          </a:prstGeom>
          <a:noFill/>
        </p:spPr>
        <p:txBody>
          <a:bodyPr wrap="square" rtlCol="0">
            <a:spAutoFit/>
          </a:bodyPr>
          <a:lstStyle/>
          <a:p>
            <a:r>
              <a:rPr lang="en-US" sz="1200" dirty="0">
                <a:solidFill>
                  <a:schemeClr val="tx1"/>
                </a:solidFill>
                <a:latin typeface="Comic Sans MS" panose="030F0702030302020204" pitchFamily="66" charset="0"/>
              </a:rPr>
              <a:t>fairness</a:t>
            </a:r>
          </a:p>
        </p:txBody>
      </p:sp>
      <p:sp>
        <p:nvSpPr>
          <p:cNvPr id="67" name="TextBox 66">
            <a:extLst>
              <a:ext uri="{FF2B5EF4-FFF2-40B4-BE49-F238E27FC236}">
                <a16:creationId xmlns:a16="http://schemas.microsoft.com/office/drawing/2014/main" id="{89907E54-F90E-498D-BFAD-A26D37D02146}"/>
              </a:ext>
            </a:extLst>
          </p:cNvPr>
          <p:cNvSpPr txBox="1"/>
          <p:nvPr/>
        </p:nvSpPr>
        <p:spPr>
          <a:xfrm>
            <a:off x="4427244" y="3832891"/>
            <a:ext cx="894522" cy="276999"/>
          </a:xfrm>
          <a:prstGeom prst="rect">
            <a:avLst/>
          </a:prstGeom>
          <a:noFill/>
        </p:spPr>
        <p:txBody>
          <a:bodyPr wrap="square" rtlCol="0">
            <a:spAutoFit/>
          </a:bodyPr>
          <a:lstStyle/>
          <a:p>
            <a:r>
              <a:rPr lang="en-US" sz="1200" dirty="0">
                <a:solidFill>
                  <a:schemeClr val="tx1"/>
                </a:solidFill>
                <a:latin typeface="Comic Sans MS" panose="030F0702030302020204" pitchFamily="66" charset="0"/>
              </a:rPr>
              <a:t>fairness</a:t>
            </a:r>
          </a:p>
        </p:txBody>
      </p:sp>
      <p:sp>
        <p:nvSpPr>
          <p:cNvPr id="68" name="TextBox 67">
            <a:extLst>
              <a:ext uri="{FF2B5EF4-FFF2-40B4-BE49-F238E27FC236}">
                <a16:creationId xmlns:a16="http://schemas.microsoft.com/office/drawing/2014/main" id="{F5E445C7-66AC-46BF-86F0-67923BA59D86}"/>
              </a:ext>
            </a:extLst>
          </p:cNvPr>
          <p:cNvSpPr txBox="1"/>
          <p:nvPr/>
        </p:nvSpPr>
        <p:spPr>
          <a:xfrm>
            <a:off x="4311282" y="5213256"/>
            <a:ext cx="992997" cy="276999"/>
          </a:xfrm>
          <a:prstGeom prst="rect">
            <a:avLst/>
          </a:prstGeom>
          <a:noFill/>
        </p:spPr>
        <p:txBody>
          <a:bodyPr wrap="square" rtlCol="0">
            <a:spAutoFit/>
          </a:bodyPr>
          <a:lstStyle/>
          <a:p>
            <a:r>
              <a:rPr lang="en-US" sz="1200" dirty="0">
                <a:solidFill>
                  <a:schemeClr val="tx1"/>
                </a:solidFill>
                <a:latin typeface="Comic Sans MS" panose="030F0702030302020204" pitchFamily="66" charset="0"/>
              </a:rPr>
              <a:t>efficiency</a:t>
            </a:r>
          </a:p>
        </p:txBody>
      </p:sp>
      <p:grpSp>
        <p:nvGrpSpPr>
          <p:cNvPr id="58" name="Group 57">
            <a:extLst>
              <a:ext uri="{FF2B5EF4-FFF2-40B4-BE49-F238E27FC236}">
                <a16:creationId xmlns:a16="http://schemas.microsoft.com/office/drawing/2014/main" id="{FC841A84-36F1-43AB-BDAE-6881056BCE9B}"/>
              </a:ext>
            </a:extLst>
          </p:cNvPr>
          <p:cNvGrpSpPr/>
          <p:nvPr/>
        </p:nvGrpSpPr>
        <p:grpSpPr>
          <a:xfrm>
            <a:off x="1178262" y="1630258"/>
            <a:ext cx="2638005" cy="1175491"/>
            <a:chOff x="2895600" y="2343251"/>
            <a:chExt cx="3505200" cy="1499491"/>
          </a:xfrm>
        </p:grpSpPr>
        <p:pic>
          <p:nvPicPr>
            <p:cNvPr id="59" name="Picture 58">
              <a:extLst>
                <a:ext uri="{FF2B5EF4-FFF2-40B4-BE49-F238E27FC236}">
                  <a16:creationId xmlns:a16="http://schemas.microsoft.com/office/drawing/2014/main" id="{0539B50B-BD5F-43C4-A592-3222A307349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34000" y="2343251"/>
              <a:ext cx="1042470" cy="1042470"/>
            </a:xfrm>
            <a:prstGeom prst="rect">
              <a:avLst/>
            </a:prstGeom>
          </p:spPr>
        </p:pic>
        <p:pic>
          <p:nvPicPr>
            <p:cNvPr id="60" name="Picture 59">
              <a:extLst>
                <a:ext uri="{FF2B5EF4-FFF2-40B4-BE49-F238E27FC236}">
                  <a16:creationId xmlns:a16="http://schemas.microsoft.com/office/drawing/2014/main" id="{57D6E496-9373-4FF4-B63F-6F3ADBB87FD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95600" y="2343252"/>
              <a:ext cx="1042469" cy="1042469"/>
            </a:xfrm>
            <a:prstGeom prst="rect">
              <a:avLst/>
            </a:prstGeom>
          </p:spPr>
        </p:pic>
        <p:cxnSp>
          <p:nvCxnSpPr>
            <p:cNvPr id="61" name="Straight Arrow Connector 60">
              <a:extLst>
                <a:ext uri="{FF2B5EF4-FFF2-40B4-BE49-F238E27FC236}">
                  <a16:creationId xmlns:a16="http://schemas.microsoft.com/office/drawing/2014/main" id="{529865E6-B479-4D65-8919-CD06B7824EC6}"/>
                </a:ext>
              </a:extLst>
            </p:cNvPr>
            <p:cNvCxnSpPr>
              <a:stCxn id="59" idx="1"/>
            </p:cNvCxnSpPr>
            <p:nvPr/>
          </p:nvCxnSpPr>
          <p:spPr bwMode="auto">
            <a:xfrm flipH="1">
              <a:off x="3810000" y="2864486"/>
              <a:ext cx="1524000" cy="0"/>
            </a:xfrm>
            <a:prstGeom prst="straightConnector1">
              <a:avLst/>
            </a:prstGeom>
            <a:solidFill>
              <a:srgbClr val="00B8FF"/>
            </a:solidFill>
            <a:ln w="38100" cap="flat" cmpd="sng" algn="ctr">
              <a:solidFill>
                <a:schemeClr val="tx1"/>
              </a:solidFill>
              <a:prstDash val="solid"/>
              <a:round/>
              <a:headEnd type="none" w="med" len="med"/>
              <a:tailEnd type="triangle"/>
            </a:ln>
            <a:effectLst/>
          </p:spPr>
        </p:cxnSp>
        <p:sp>
          <p:nvSpPr>
            <p:cNvPr id="62" name="TextBox 61">
              <a:extLst>
                <a:ext uri="{FF2B5EF4-FFF2-40B4-BE49-F238E27FC236}">
                  <a16:creationId xmlns:a16="http://schemas.microsoft.com/office/drawing/2014/main" id="{9D4BBF09-38B5-4452-877C-9AB84625AC05}"/>
                </a:ext>
              </a:extLst>
            </p:cNvPr>
            <p:cNvSpPr txBox="1"/>
            <p:nvPr/>
          </p:nvSpPr>
          <p:spPr>
            <a:xfrm>
              <a:off x="3959523" y="2554281"/>
              <a:ext cx="1523999" cy="588913"/>
            </a:xfrm>
            <a:prstGeom prst="rect">
              <a:avLst/>
            </a:prstGeom>
            <a:noFill/>
          </p:spPr>
          <p:txBody>
            <a:bodyPr wrap="square" rtlCol="0">
              <a:spAutoFit/>
            </a:bodyPr>
            <a:lstStyle/>
            <a:p>
              <a:pPr algn="ctr"/>
              <a:r>
                <a:rPr lang="en-US" sz="1200" dirty="0">
                  <a:solidFill>
                    <a:schemeClr val="tx1"/>
                  </a:solidFill>
                  <a:latin typeface="Comic Sans MS" panose="030F0702030302020204" pitchFamily="66" charset="0"/>
                </a:rPr>
                <a:t>Usage information</a:t>
              </a:r>
            </a:p>
          </p:txBody>
        </p:sp>
        <p:sp>
          <p:nvSpPr>
            <p:cNvPr id="69" name="TextBox 68">
              <a:extLst>
                <a:ext uri="{FF2B5EF4-FFF2-40B4-BE49-F238E27FC236}">
                  <a16:creationId xmlns:a16="http://schemas.microsoft.com/office/drawing/2014/main" id="{E74B3E3B-2B65-4320-A807-B5C864D81BBC}"/>
                </a:ext>
              </a:extLst>
            </p:cNvPr>
            <p:cNvSpPr txBox="1"/>
            <p:nvPr/>
          </p:nvSpPr>
          <p:spPr>
            <a:xfrm>
              <a:off x="2895600" y="3489394"/>
              <a:ext cx="1142999" cy="353348"/>
            </a:xfrm>
            <a:prstGeom prst="rect">
              <a:avLst/>
            </a:prstGeom>
            <a:noFill/>
          </p:spPr>
          <p:txBody>
            <a:bodyPr wrap="square" rtlCol="0">
              <a:spAutoFit/>
            </a:bodyPr>
            <a:lstStyle/>
            <a:p>
              <a:r>
                <a:rPr lang="en-US" sz="1200" dirty="0">
                  <a:solidFill>
                    <a:schemeClr val="tx1"/>
                  </a:solidFill>
                  <a:latin typeface="Comic Sans MS" panose="030F0702030302020204" pitchFamily="66" charset="0"/>
                </a:rPr>
                <a:t>LTE </a:t>
              </a:r>
              <a:r>
                <a:rPr lang="en-US" sz="1200" dirty="0" err="1">
                  <a:solidFill>
                    <a:schemeClr val="tx1"/>
                  </a:solidFill>
                  <a:latin typeface="Comic Sans MS" panose="030F0702030302020204" pitchFamily="66" charset="0"/>
                </a:rPr>
                <a:t>eNB</a:t>
              </a:r>
              <a:endParaRPr lang="en-US" sz="1200" dirty="0">
                <a:solidFill>
                  <a:schemeClr val="tx1"/>
                </a:solidFill>
                <a:latin typeface="Comic Sans MS" panose="030F0702030302020204" pitchFamily="66" charset="0"/>
              </a:endParaRPr>
            </a:p>
          </p:txBody>
        </p:sp>
        <p:sp>
          <p:nvSpPr>
            <p:cNvPr id="70" name="TextBox 69">
              <a:extLst>
                <a:ext uri="{FF2B5EF4-FFF2-40B4-BE49-F238E27FC236}">
                  <a16:creationId xmlns:a16="http://schemas.microsoft.com/office/drawing/2014/main" id="{71408B83-82EE-4E4A-ABFC-13B52A4D2436}"/>
                </a:ext>
              </a:extLst>
            </p:cNvPr>
            <p:cNvSpPr txBox="1"/>
            <p:nvPr/>
          </p:nvSpPr>
          <p:spPr>
            <a:xfrm>
              <a:off x="5257801" y="3472279"/>
              <a:ext cx="1142999" cy="353348"/>
            </a:xfrm>
            <a:prstGeom prst="rect">
              <a:avLst/>
            </a:prstGeom>
            <a:noFill/>
          </p:spPr>
          <p:txBody>
            <a:bodyPr wrap="square" rtlCol="0">
              <a:spAutoFit/>
            </a:bodyPr>
            <a:lstStyle/>
            <a:p>
              <a:r>
                <a:rPr lang="en-US" sz="1200" dirty="0">
                  <a:solidFill>
                    <a:schemeClr val="tx1"/>
                  </a:solidFill>
                  <a:latin typeface="Comic Sans MS" panose="030F0702030302020204" pitchFamily="66" charset="0"/>
                </a:rPr>
                <a:t>Wi-Fi AP</a:t>
              </a:r>
            </a:p>
          </p:txBody>
        </p:sp>
      </p:grpSp>
    </p:spTree>
    <p:extLst>
      <p:ext uri="{BB962C8B-B14F-4D97-AF65-F5344CB8AC3E}">
        <p14:creationId xmlns:p14="http://schemas.microsoft.com/office/powerpoint/2010/main" val="478424255"/>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04800" y="533399"/>
            <a:ext cx="8610600" cy="916883"/>
          </a:xfrm>
        </p:spPr>
        <p:txBody>
          <a:bodyPr/>
          <a:lstStyle/>
          <a:p>
            <a:pPr algn="ctr"/>
            <a:r>
              <a:rPr lang="en-US" altLang="en-US" sz="3600" dirty="0">
                <a:latin typeface="Comic Sans MS" panose="030F0702030302020204" pitchFamily="66" charset="0"/>
              </a:rPr>
              <a:t>Architecture of Proposed Model</a:t>
            </a:r>
          </a:p>
        </p:txBody>
      </p:sp>
      <p:sp>
        <p:nvSpPr>
          <p:cNvPr id="10243" name="Content Placeholder 2"/>
          <p:cNvSpPr>
            <a:spLocks noGrp="1"/>
          </p:cNvSpPr>
          <p:nvPr>
            <p:ph idx="1"/>
          </p:nvPr>
        </p:nvSpPr>
        <p:spPr>
          <a:xfrm>
            <a:off x="363775" y="1820316"/>
            <a:ext cx="4427349" cy="1790558"/>
          </a:xfrm>
          <a:ln w="38100">
            <a:noFill/>
          </a:ln>
        </p:spPr>
        <p:txBody>
          <a:bodyPr/>
          <a:lstStyle/>
          <a:p>
            <a:pPr marL="400050" indent="-342900">
              <a:spcBef>
                <a:spcPts val="600"/>
              </a:spcBef>
              <a:buSzPct val="200000"/>
              <a:buFont typeface="Arial" panose="020B0604020202020204" pitchFamily="34" charset="0"/>
              <a:buChar char="•"/>
            </a:pPr>
            <a:r>
              <a:rPr lang="en-US" sz="1600" dirty="0">
                <a:solidFill>
                  <a:schemeClr val="tx1"/>
                </a:solidFill>
                <a:latin typeface="Comic Sans MS"/>
                <a:ea typeface="Comic Sans MS"/>
                <a:cs typeface="Comic Sans MS"/>
                <a:sym typeface="Comic Sans MS"/>
              </a:rPr>
              <a:t>LTE </a:t>
            </a:r>
            <a:r>
              <a:rPr lang="en-US" sz="1600" dirty="0" err="1">
                <a:solidFill>
                  <a:schemeClr val="tx1"/>
                </a:solidFill>
                <a:latin typeface="Comic Sans MS"/>
                <a:ea typeface="Comic Sans MS"/>
                <a:cs typeface="Comic Sans MS"/>
                <a:sym typeface="Comic Sans MS"/>
              </a:rPr>
              <a:t>eNB</a:t>
            </a:r>
            <a:r>
              <a:rPr lang="en-US" sz="1600" dirty="0">
                <a:solidFill>
                  <a:schemeClr val="tx1"/>
                </a:solidFill>
                <a:latin typeface="Comic Sans MS"/>
                <a:ea typeface="Comic Sans MS"/>
                <a:cs typeface="Comic Sans MS"/>
                <a:sym typeface="Comic Sans MS"/>
              </a:rPr>
              <a:t> </a:t>
            </a:r>
            <a:r>
              <a:rPr lang="en-US" sz="1600" dirty="0">
                <a:solidFill>
                  <a:schemeClr val="tx1"/>
                </a:solidFill>
                <a:latin typeface="Comic Sans MS"/>
                <a:ea typeface="Comic Sans MS"/>
                <a:cs typeface="Comic Sans MS"/>
                <a:sym typeface="Wingdings" panose="05000000000000000000" pitchFamily="2" charset="2"/>
              </a:rPr>
              <a:t> Wi-Fi AP</a:t>
            </a:r>
          </a:p>
          <a:p>
            <a:pPr marL="57150" indent="0">
              <a:spcBef>
                <a:spcPts val="600"/>
              </a:spcBef>
              <a:buSzPct val="200000"/>
              <a:buNone/>
            </a:pPr>
            <a:r>
              <a:rPr lang="en-US" sz="1600" dirty="0">
                <a:solidFill>
                  <a:schemeClr val="tx1"/>
                </a:solidFill>
                <a:latin typeface="Comic Sans MS"/>
                <a:ea typeface="Comic Sans MS"/>
                <a:cs typeface="Comic Sans MS"/>
                <a:sym typeface="Wingdings" panose="05000000000000000000" pitchFamily="2" charset="2"/>
              </a:rPr>
              <a:t>       (Same operator)</a:t>
            </a:r>
          </a:p>
          <a:p>
            <a:pPr marL="800100" lvl="1" indent="-342900">
              <a:spcBef>
                <a:spcPts val="600"/>
              </a:spcBef>
              <a:buSzPct val="200000"/>
              <a:buFont typeface="Arial" panose="020B0604020202020204" pitchFamily="34" charset="0"/>
              <a:buChar char="•"/>
            </a:pPr>
            <a:r>
              <a:rPr lang="en-US" sz="1200" dirty="0">
                <a:solidFill>
                  <a:schemeClr val="tx1"/>
                </a:solidFill>
                <a:latin typeface="Comic Sans MS"/>
                <a:ea typeface="Comic Sans MS"/>
                <a:cs typeface="Comic Sans MS"/>
                <a:sym typeface="Wingdings" panose="05000000000000000000" pitchFamily="2" charset="2"/>
              </a:rPr>
              <a:t>Wired connection (ethernet)</a:t>
            </a:r>
            <a:endParaRPr lang="en-US" sz="1600" dirty="0">
              <a:solidFill>
                <a:schemeClr val="tx1"/>
              </a:solidFill>
              <a:latin typeface="Comic Sans MS"/>
              <a:ea typeface="Comic Sans MS"/>
              <a:cs typeface="Comic Sans MS"/>
              <a:sym typeface="Comic Sans MS"/>
            </a:endParaRPr>
          </a:p>
          <a:p>
            <a:pPr marL="400050" indent="-342900">
              <a:spcBef>
                <a:spcPts val="600"/>
              </a:spcBef>
              <a:buSzPct val="200000"/>
              <a:buFont typeface="Arial" panose="020B0604020202020204" pitchFamily="34" charset="0"/>
              <a:buChar char="•"/>
            </a:pPr>
            <a:r>
              <a:rPr lang="en-US" sz="1600" dirty="0">
                <a:solidFill>
                  <a:schemeClr val="tx1"/>
                </a:solidFill>
                <a:latin typeface="Comic Sans MS"/>
                <a:ea typeface="Comic Sans MS"/>
                <a:cs typeface="Comic Sans MS"/>
                <a:sym typeface="Wingdings" panose="05000000000000000000" pitchFamily="2" charset="2"/>
              </a:rPr>
              <a:t>Wi-Fi AP  Wi-Fi AP </a:t>
            </a:r>
          </a:p>
          <a:p>
            <a:pPr marL="57150" indent="0">
              <a:spcBef>
                <a:spcPts val="600"/>
              </a:spcBef>
              <a:buSzPct val="200000"/>
              <a:buNone/>
            </a:pPr>
            <a:r>
              <a:rPr lang="en-US" sz="1600" dirty="0">
                <a:solidFill>
                  <a:schemeClr val="tx1"/>
                </a:solidFill>
                <a:latin typeface="Comic Sans MS"/>
                <a:ea typeface="Comic Sans MS"/>
                <a:cs typeface="Comic Sans MS"/>
                <a:sym typeface="Wingdings" panose="05000000000000000000" pitchFamily="2" charset="2"/>
              </a:rPr>
              <a:t>       (Different operator)</a:t>
            </a:r>
          </a:p>
          <a:p>
            <a:pPr marL="800100" lvl="1" indent="-342900">
              <a:spcBef>
                <a:spcPts val="600"/>
              </a:spcBef>
              <a:buSzPct val="200000"/>
              <a:buFont typeface="Arial" panose="020B0604020202020204" pitchFamily="34" charset="0"/>
              <a:buChar char="•"/>
            </a:pPr>
            <a:r>
              <a:rPr lang="en-US" sz="1200" dirty="0">
                <a:solidFill>
                  <a:schemeClr val="tx1"/>
                </a:solidFill>
                <a:latin typeface="Comic Sans MS"/>
                <a:ea typeface="Comic Sans MS"/>
                <a:cs typeface="Comic Sans MS"/>
                <a:sym typeface="Wingdings" panose="05000000000000000000" pitchFamily="2" charset="2"/>
              </a:rPr>
              <a:t>Wireless connection (reserved bits)</a:t>
            </a:r>
          </a:p>
          <a:p>
            <a:pPr marL="800100" lvl="1" indent="-342900">
              <a:spcBef>
                <a:spcPts val="600"/>
              </a:spcBef>
              <a:buSzPct val="200000"/>
              <a:buFont typeface="Arial" panose="020B0604020202020204" pitchFamily="34" charset="0"/>
              <a:buChar char="•"/>
            </a:pPr>
            <a:endParaRPr lang="en-US" sz="1100" dirty="0">
              <a:solidFill>
                <a:schemeClr val="tx1"/>
              </a:solidFill>
              <a:latin typeface="Comic Sans MS"/>
              <a:ea typeface="Comic Sans MS"/>
              <a:cs typeface="Comic Sans MS"/>
              <a:sym typeface="Wingdings" panose="05000000000000000000" pitchFamily="2" charset="2"/>
            </a:endParaRPr>
          </a:p>
          <a:p>
            <a:pPr marL="400050" indent="-342900">
              <a:spcBef>
                <a:spcPts val="600"/>
              </a:spcBef>
              <a:buSzPct val="200000"/>
              <a:buFont typeface="Arial" panose="020B0604020202020204" pitchFamily="34" charset="0"/>
              <a:buChar char="•"/>
            </a:pPr>
            <a:endParaRPr lang="en-US" sz="1400" dirty="0">
              <a:solidFill>
                <a:schemeClr val="tx1"/>
              </a:solidFill>
              <a:latin typeface="Comic Sans MS"/>
              <a:ea typeface="Comic Sans MS"/>
              <a:cs typeface="Comic Sans MS"/>
              <a:sym typeface="Comic Sans MS"/>
            </a:endParaRPr>
          </a:p>
        </p:txBody>
      </p:sp>
      <p:grpSp>
        <p:nvGrpSpPr>
          <p:cNvPr id="3" name="Group 2">
            <a:extLst>
              <a:ext uri="{FF2B5EF4-FFF2-40B4-BE49-F238E27FC236}">
                <a16:creationId xmlns:a16="http://schemas.microsoft.com/office/drawing/2014/main" id="{DD10E873-0F67-4E4D-B197-D8C05916C045}"/>
              </a:ext>
            </a:extLst>
          </p:cNvPr>
          <p:cNvGrpSpPr/>
          <p:nvPr/>
        </p:nvGrpSpPr>
        <p:grpSpPr>
          <a:xfrm>
            <a:off x="5867400" y="1828800"/>
            <a:ext cx="3124200" cy="3064614"/>
            <a:chOff x="5205438" y="1915358"/>
            <a:chExt cx="3862362" cy="4823824"/>
          </a:xfrm>
        </p:grpSpPr>
        <p:grpSp>
          <p:nvGrpSpPr>
            <p:cNvPr id="5" name="Group 4">
              <a:extLst>
                <a:ext uri="{FF2B5EF4-FFF2-40B4-BE49-F238E27FC236}">
                  <a16:creationId xmlns:a16="http://schemas.microsoft.com/office/drawing/2014/main" id="{CE4CE167-84CD-41B6-90CD-944C4E9CE7B3}"/>
                </a:ext>
              </a:extLst>
            </p:cNvPr>
            <p:cNvGrpSpPr/>
            <p:nvPr/>
          </p:nvGrpSpPr>
          <p:grpSpPr>
            <a:xfrm>
              <a:off x="5257800" y="2133600"/>
              <a:ext cx="3505200" cy="1557929"/>
              <a:chOff x="2895600" y="2343251"/>
              <a:chExt cx="3505200" cy="1557929"/>
            </a:xfrm>
          </p:grpSpPr>
          <p:pic>
            <p:nvPicPr>
              <p:cNvPr id="6" name="Picture 5">
                <a:extLst>
                  <a:ext uri="{FF2B5EF4-FFF2-40B4-BE49-F238E27FC236}">
                    <a16:creationId xmlns:a16="http://schemas.microsoft.com/office/drawing/2014/main" id="{380E9F28-0C1F-4164-93E5-CB7BDDC5E9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0" y="2343251"/>
                <a:ext cx="1042470" cy="1042470"/>
              </a:xfrm>
              <a:prstGeom prst="rect">
                <a:avLst/>
              </a:prstGeom>
            </p:spPr>
          </p:pic>
          <p:pic>
            <p:nvPicPr>
              <p:cNvPr id="7" name="Picture 6">
                <a:extLst>
                  <a:ext uri="{FF2B5EF4-FFF2-40B4-BE49-F238E27FC236}">
                    <a16:creationId xmlns:a16="http://schemas.microsoft.com/office/drawing/2014/main" id="{B2D7ABCE-8E3F-4330-9D38-82E332E513E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95600" y="2343252"/>
                <a:ext cx="1042469" cy="1042469"/>
              </a:xfrm>
              <a:prstGeom prst="rect">
                <a:avLst/>
              </a:prstGeom>
            </p:spPr>
          </p:pic>
          <p:cxnSp>
            <p:nvCxnSpPr>
              <p:cNvPr id="8" name="Straight Arrow Connector 7">
                <a:extLst>
                  <a:ext uri="{FF2B5EF4-FFF2-40B4-BE49-F238E27FC236}">
                    <a16:creationId xmlns:a16="http://schemas.microsoft.com/office/drawing/2014/main" id="{9C513B8D-1DE8-472F-B14C-4061F5DE9787}"/>
                  </a:ext>
                </a:extLst>
              </p:cNvPr>
              <p:cNvCxnSpPr>
                <a:stCxn id="6" idx="1"/>
              </p:cNvCxnSpPr>
              <p:nvPr/>
            </p:nvCxnSpPr>
            <p:spPr bwMode="auto">
              <a:xfrm flipH="1">
                <a:off x="3810000" y="2864486"/>
                <a:ext cx="1524000" cy="0"/>
              </a:xfrm>
              <a:prstGeom prst="straightConnector1">
                <a:avLst/>
              </a:prstGeom>
              <a:solidFill>
                <a:srgbClr val="00B8FF"/>
              </a:solidFill>
              <a:ln w="38100" cap="flat" cmpd="sng" algn="ctr">
                <a:solidFill>
                  <a:schemeClr val="tx1"/>
                </a:solidFill>
                <a:prstDash val="solid"/>
                <a:round/>
                <a:headEnd type="none" w="med" len="med"/>
                <a:tailEnd type="triangle"/>
              </a:ln>
              <a:effectLst/>
            </p:spPr>
          </p:cxnSp>
          <p:sp>
            <p:nvSpPr>
              <p:cNvPr id="9" name="TextBox 8">
                <a:extLst>
                  <a:ext uri="{FF2B5EF4-FFF2-40B4-BE49-F238E27FC236}">
                    <a16:creationId xmlns:a16="http://schemas.microsoft.com/office/drawing/2014/main" id="{2D78DF0E-190B-4A0A-BF98-D4B2E651FAFF}"/>
                  </a:ext>
                </a:extLst>
              </p:cNvPr>
              <p:cNvSpPr txBox="1"/>
              <p:nvPr/>
            </p:nvSpPr>
            <p:spPr>
              <a:xfrm>
                <a:off x="4098031" y="2548277"/>
                <a:ext cx="1316588" cy="872015"/>
              </a:xfrm>
              <a:prstGeom prst="rect">
                <a:avLst/>
              </a:prstGeom>
              <a:noFill/>
            </p:spPr>
            <p:txBody>
              <a:bodyPr wrap="square" rtlCol="0">
                <a:spAutoFit/>
              </a:bodyPr>
              <a:lstStyle/>
              <a:p>
                <a:r>
                  <a:rPr lang="en-US" sz="1050" dirty="0">
                    <a:solidFill>
                      <a:schemeClr val="tx1"/>
                    </a:solidFill>
                    <a:latin typeface="Comic Sans MS" panose="030F0702030302020204" pitchFamily="66" charset="0"/>
                  </a:rPr>
                  <a:t>Wired Medium</a:t>
                </a:r>
              </a:p>
              <a:p>
                <a:r>
                  <a:rPr lang="en-US" sz="800" dirty="0">
                    <a:solidFill>
                      <a:schemeClr val="tx1"/>
                    </a:solidFill>
                    <a:latin typeface="Comic Sans MS" panose="030F0702030302020204" pitchFamily="66" charset="0"/>
                  </a:rPr>
                  <a:t>(delay: 10ms)</a:t>
                </a:r>
              </a:p>
            </p:txBody>
          </p:sp>
          <p:sp>
            <p:nvSpPr>
              <p:cNvPr id="10" name="TextBox 9">
                <a:extLst>
                  <a:ext uri="{FF2B5EF4-FFF2-40B4-BE49-F238E27FC236}">
                    <a16:creationId xmlns:a16="http://schemas.microsoft.com/office/drawing/2014/main" id="{EBBE314B-3E46-4787-BEC4-68A84E942558}"/>
                  </a:ext>
                </a:extLst>
              </p:cNvPr>
              <p:cNvSpPr txBox="1"/>
              <p:nvPr/>
            </p:nvSpPr>
            <p:spPr>
              <a:xfrm>
                <a:off x="2895600" y="3489396"/>
                <a:ext cx="1143000" cy="411784"/>
              </a:xfrm>
              <a:prstGeom prst="rect">
                <a:avLst/>
              </a:prstGeom>
              <a:noFill/>
            </p:spPr>
            <p:txBody>
              <a:bodyPr wrap="square" rtlCol="0">
                <a:spAutoFit/>
              </a:bodyPr>
              <a:lstStyle/>
              <a:p>
                <a:r>
                  <a:rPr lang="en-US" sz="1050" dirty="0">
                    <a:solidFill>
                      <a:schemeClr val="tx1"/>
                    </a:solidFill>
                    <a:latin typeface="Comic Sans MS" panose="030F0702030302020204" pitchFamily="66" charset="0"/>
                  </a:rPr>
                  <a:t>LTE </a:t>
                </a:r>
                <a:r>
                  <a:rPr lang="en-US" sz="1050" dirty="0" err="1">
                    <a:solidFill>
                      <a:schemeClr val="tx1"/>
                    </a:solidFill>
                    <a:latin typeface="Comic Sans MS" panose="030F0702030302020204" pitchFamily="66" charset="0"/>
                  </a:rPr>
                  <a:t>eNB</a:t>
                </a:r>
                <a:endParaRPr lang="en-US" sz="1050" dirty="0">
                  <a:solidFill>
                    <a:schemeClr val="tx1"/>
                  </a:solidFill>
                  <a:latin typeface="Comic Sans MS" panose="030F0702030302020204" pitchFamily="66" charset="0"/>
                </a:endParaRPr>
              </a:p>
            </p:txBody>
          </p:sp>
          <p:sp>
            <p:nvSpPr>
              <p:cNvPr id="11" name="TextBox 10">
                <a:extLst>
                  <a:ext uri="{FF2B5EF4-FFF2-40B4-BE49-F238E27FC236}">
                    <a16:creationId xmlns:a16="http://schemas.microsoft.com/office/drawing/2014/main" id="{3FDBFAB2-3D4F-43E6-9D05-2BD4FB7C2BE4}"/>
                  </a:ext>
                </a:extLst>
              </p:cNvPr>
              <p:cNvSpPr txBox="1"/>
              <p:nvPr/>
            </p:nvSpPr>
            <p:spPr>
              <a:xfrm>
                <a:off x="5257800" y="3472280"/>
                <a:ext cx="1143000" cy="411784"/>
              </a:xfrm>
              <a:prstGeom prst="rect">
                <a:avLst/>
              </a:prstGeom>
              <a:noFill/>
            </p:spPr>
            <p:txBody>
              <a:bodyPr wrap="square" rtlCol="0">
                <a:spAutoFit/>
              </a:bodyPr>
              <a:lstStyle/>
              <a:p>
                <a:r>
                  <a:rPr lang="en-US" sz="1050" dirty="0">
                    <a:solidFill>
                      <a:schemeClr val="tx1"/>
                    </a:solidFill>
                    <a:latin typeface="Comic Sans MS" panose="030F0702030302020204" pitchFamily="66" charset="0"/>
                  </a:rPr>
                  <a:t>Wi-Fi AP</a:t>
                </a:r>
              </a:p>
            </p:txBody>
          </p:sp>
        </p:grpSp>
        <p:sp>
          <p:nvSpPr>
            <p:cNvPr id="2" name="Rectangle: Rounded Corners 1">
              <a:extLst>
                <a:ext uri="{FF2B5EF4-FFF2-40B4-BE49-F238E27FC236}">
                  <a16:creationId xmlns:a16="http://schemas.microsoft.com/office/drawing/2014/main" id="{F3469161-6516-41A7-BF63-008BED07C945}"/>
                </a:ext>
              </a:extLst>
            </p:cNvPr>
            <p:cNvSpPr/>
            <p:nvPr/>
          </p:nvSpPr>
          <p:spPr bwMode="auto">
            <a:xfrm>
              <a:off x="5205438" y="1915358"/>
              <a:ext cx="3694470" cy="1870744"/>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Arial" charset="0"/>
                <a:buNone/>
                <a:tabLst/>
              </a:pPr>
              <a:endParaRPr kumimoji="0" lang="en-US" sz="1050" b="0" i="0" u="none" strike="noStrike" cap="none" normalizeH="0" baseline="0">
                <a:ln>
                  <a:noFill/>
                </a:ln>
                <a:solidFill>
                  <a:schemeClr val="bg1"/>
                </a:solidFill>
                <a:effectLst/>
                <a:latin typeface="Arial" charset="0"/>
              </a:endParaRPr>
            </a:p>
          </p:txBody>
        </p:sp>
        <p:pic>
          <p:nvPicPr>
            <p:cNvPr id="13" name="Picture 12">
              <a:extLst>
                <a:ext uri="{FF2B5EF4-FFF2-40B4-BE49-F238E27FC236}">
                  <a16:creationId xmlns:a16="http://schemas.microsoft.com/office/drawing/2014/main" id="{29F75296-92D1-41B4-B0C3-392E6CE381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8788" y="4696955"/>
              <a:ext cx="1042470" cy="1042470"/>
            </a:xfrm>
            <a:prstGeom prst="rect">
              <a:avLst/>
            </a:prstGeom>
          </p:spPr>
        </p:pic>
        <p:sp>
          <p:nvSpPr>
            <p:cNvPr id="14" name="TextBox 13">
              <a:extLst>
                <a:ext uri="{FF2B5EF4-FFF2-40B4-BE49-F238E27FC236}">
                  <a16:creationId xmlns:a16="http://schemas.microsoft.com/office/drawing/2014/main" id="{1990EEAA-62D6-482F-B917-58D2FADDD2BC}"/>
                </a:ext>
              </a:extLst>
            </p:cNvPr>
            <p:cNvSpPr txBox="1"/>
            <p:nvPr/>
          </p:nvSpPr>
          <p:spPr>
            <a:xfrm>
              <a:off x="7386220" y="5825985"/>
              <a:ext cx="1143000" cy="411785"/>
            </a:xfrm>
            <a:prstGeom prst="rect">
              <a:avLst/>
            </a:prstGeom>
            <a:noFill/>
          </p:spPr>
          <p:txBody>
            <a:bodyPr wrap="square" rtlCol="0">
              <a:spAutoFit/>
            </a:bodyPr>
            <a:lstStyle/>
            <a:p>
              <a:r>
                <a:rPr lang="en-US" sz="1050" dirty="0">
                  <a:solidFill>
                    <a:schemeClr val="tx1"/>
                  </a:solidFill>
                  <a:latin typeface="Comic Sans MS" panose="030F0702030302020204" pitchFamily="66" charset="0"/>
                </a:rPr>
                <a:t>Wi-Fi AP</a:t>
              </a:r>
            </a:p>
          </p:txBody>
        </p:sp>
        <p:sp>
          <p:nvSpPr>
            <p:cNvPr id="15" name="Rectangle: Rounded Corners 14">
              <a:extLst>
                <a:ext uri="{FF2B5EF4-FFF2-40B4-BE49-F238E27FC236}">
                  <a16:creationId xmlns:a16="http://schemas.microsoft.com/office/drawing/2014/main" id="{47813A34-ADA2-4709-B101-35736973D24C}"/>
                </a:ext>
              </a:extLst>
            </p:cNvPr>
            <p:cNvSpPr/>
            <p:nvPr/>
          </p:nvSpPr>
          <p:spPr bwMode="auto">
            <a:xfrm>
              <a:off x="6934200" y="4549799"/>
              <a:ext cx="1857652" cy="1770443"/>
            </a:xfrm>
            <a:prstGeom prst="roundRect">
              <a:avLst/>
            </a:pr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Arial" charset="0"/>
                <a:buNone/>
                <a:tabLst/>
              </a:pPr>
              <a:endParaRPr kumimoji="0" lang="en-US" sz="1050" b="0" i="0" u="none" strike="noStrike" cap="none" normalizeH="0" baseline="0">
                <a:ln>
                  <a:noFill/>
                </a:ln>
                <a:solidFill>
                  <a:schemeClr val="bg1"/>
                </a:solidFill>
                <a:effectLst/>
                <a:latin typeface="Arial" charset="0"/>
              </a:endParaRPr>
            </a:p>
          </p:txBody>
        </p:sp>
        <p:sp>
          <p:nvSpPr>
            <p:cNvPr id="16" name="TextBox 15">
              <a:extLst>
                <a:ext uri="{FF2B5EF4-FFF2-40B4-BE49-F238E27FC236}">
                  <a16:creationId xmlns:a16="http://schemas.microsoft.com/office/drawing/2014/main" id="{23078856-5BCD-4277-8169-ED8AAB6B5E41}"/>
                </a:ext>
              </a:extLst>
            </p:cNvPr>
            <p:cNvSpPr txBox="1"/>
            <p:nvPr/>
          </p:nvSpPr>
          <p:spPr>
            <a:xfrm>
              <a:off x="5626637" y="3856667"/>
              <a:ext cx="1652069" cy="411785"/>
            </a:xfrm>
            <a:prstGeom prst="rect">
              <a:avLst/>
            </a:prstGeom>
            <a:noFill/>
          </p:spPr>
          <p:txBody>
            <a:bodyPr wrap="square" rtlCol="0">
              <a:spAutoFit/>
            </a:bodyPr>
            <a:lstStyle/>
            <a:p>
              <a:r>
                <a:rPr lang="en-US" sz="1050" dirty="0">
                  <a:solidFill>
                    <a:srgbClr val="FF0000"/>
                  </a:solidFill>
                  <a:latin typeface="Comic Sans MS" panose="030F0702030302020204" pitchFamily="66" charset="0"/>
                </a:rPr>
                <a:t>Operator A</a:t>
              </a:r>
            </a:p>
          </p:txBody>
        </p:sp>
        <p:sp>
          <p:nvSpPr>
            <p:cNvPr id="17" name="TextBox 16">
              <a:extLst>
                <a:ext uri="{FF2B5EF4-FFF2-40B4-BE49-F238E27FC236}">
                  <a16:creationId xmlns:a16="http://schemas.microsoft.com/office/drawing/2014/main" id="{D154430D-9938-491C-8052-EC173209D3B9}"/>
                </a:ext>
              </a:extLst>
            </p:cNvPr>
            <p:cNvSpPr txBox="1"/>
            <p:nvPr/>
          </p:nvSpPr>
          <p:spPr>
            <a:xfrm>
              <a:off x="7062925" y="6327397"/>
              <a:ext cx="1652069" cy="411785"/>
            </a:xfrm>
            <a:prstGeom prst="rect">
              <a:avLst/>
            </a:prstGeom>
            <a:noFill/>
          </p:spPr>
          <p:txBody>
            <a:bodyPr wrap="square" rtlCol="0">
              <a:spAutoFit/>
            </a:bodyPr>
            <a:lstStyle/>
            <a:p>
              <a:r>
                <a:rPr lang="en-US" sz="1050" dirty="0">
                  <a:solidFill>
                    <a:srgbClr val="00B050"/>
                  </a:solidFill>
                  <a:latin typeface="Comic Sans MS" panose="030F0702030302020204" pitchFamily="66" charset="0"/>
                </a:rPr>
                <a:t>Operator B</a:t>
              </a:r>
            </a:p>
          </p:txBody>
        </p:sp>
        <p:cxnSp>
          <p:nvCxnSpPr>
            <p:cNvPr id="4" name="Straight Arrow Connector 3">
              <a:extLst>
                <a:ext uri="{FF2B5EF4-FFF2-40B4-BE49-F238E27FC236}">
                  <a16:creationId xmlns:a16="http://schemas.microsoft.com/office/drawing/2014/main" id="{42185B4C-13F9-46AF-B1C7-01F7B374070F}"/>
                </a:ext>
              </a:extLst>
            </p:cNvPr>
            <p:cNvCxnSpPr>
              <a:cxnSpLocks/>
              <a:stCxn id="13" idx="0"/>
            </p:cNvCxnSpPr>
            <p:nvPr/>
          </p:nvCxnSpPr>
          <p:spPr bwMode="auto">
            <a:xfrm flipH="1" flipV="1">
              <a:off x="7848600" y="3600450"/>
              <a:ext cx="11423" cy="1096505"/>
            </a:xfrm>
            <a:prstGeom prst="straightConnector1">
              <a:avLst/>
            </a:prstGeom>
            <a:solidFill>
              <a:srgbClr val="00B8FF"/>
            </a:solidFill>
            <a:ln w="38100" cap="flat" cmpd="sng" algn="ctr">
              <a:solidFill>
                <a:schemeClr val="tx1"/>
              </a:solidFill>
              <a:prstDash val="sysDash"/>
              <a:round/>
              <a:headEnd type="none" w="med" len="med"/>
              <a:tailEnd type="triangle"/>
            </a:ln>
            <a:effectLst/>
          </p:spPr>
        </p:cxnSp>
        <p:sp>
          <p:nvSpPr>
            <p:cNvPr id="20" name="TextBox 19">
              <a:extLst>
                <a:ext uri="{FF2B5EF4-FFF2-40B4-BE49-F238E27FC236}">
                  <a16:creationId xmlns:a16="http://schemas.microsoft.com/office/drawing/2014/main" id="{5AA9F02D-0EE6-4E96-822A-9C737A085601}"/>
                </a:ext>
              </a:extLst>
            </p:cNvPr>
            <p:cNvSpPr txBox="1"/>
            <p:nvPr/>
          </p:nvSpPr>
          <p:spPr>
            <a:xfrm>
              <a:off x="7930806" y="3877010"/>
              <a:ext cx="1136994" cy="678233"/>
            </a:xfrm>
            <a:prstGeom prst="rect">
              <a:avLst/>
            </a:prstGeom>
            <a:noFill/>
          </p:spPr>
          <p:txBody>
            <a:bodyPr wrap="square" rtlCol="0">
              <a:spAutoFit/>
            </a:bodyPr>
            <a:lstStyle/>
            <a:p>
              <a:r>
                <a:rPr lang="en-US" sz="1050" dirty="0">
                  <a:solidFill>
                    <a:schemeClr val="tx1"/>
                  </a:solidFill>
                  <a:latin typeface="Comic Sans MS" panose="030F0702030302020204" pitchFamily="66" charset="0"/>
                </a:rPr>
                <a:t>Wireless Medium</a:t>
              </a:r>
            </a:p>
          </p:txBody>
        </p:sp>
      </p:grpSp>
      <p:pic>
        <p:nvPicPr>
          <p:cNvPr id="12" name="Picture 11">
            <a:extLst>
              <a:ext uri="{FF2B5EF4-FFF2-40B4-BE49-F238E27FC236}">
                <a16:creationId xmlns:a16="http://schemas.microsoft.com/office/drawing/2014/main" id="{8B64927F-F336-4FEB-B108-25DF6C2C27D9}"/>
              </a:ext>
            </a:extLst>
          </p:cNvPr>
          <p:cNvPicPr>
            <a:picLocks noChangeAspect="1"/>
          </p:cNvPicPr>
          <p:nvPr/>
        </p:nvPicPr>
        <p:blipFill>
          <a:blip r:embed="rId5"/>
          <a:stretch>
            <a:fillRect/>
          </a:stretch>
        </p:blipFill>
        <p:spPr>
          <a:xfrm>
            <a:off x="395123" y="4127009"/>
            <a:ext cx="4283519" cy="673591"/>
          </a:xfrm>
          <a:prstGeom prst="rect">
            <a:avLst/>
          </a:prstGeom>
        </p:spPr>
      </p:pic>
      <p:sp>
        <p:nvSpPr>
          <p:cNvPr id="18" name="Rectangle 17">
            <a:extLst>
              <a:ext uri="{FF2B5EF4-FFF2-40B4-BE49-F238E27FC236}">
                <a16:creationId xmlns:a16="http://schemas.microsoft.com/office/drawing/2014/main" id="{B89873E6-DBD5-4F55-A4E8-4C79CF044198}"/>
              </a:ext>
            </a:extLst>
          </p:cNvPr>
          <p:cNvSpPr/>
          <p:nvPr/>
        </p:nvSpPr>
        <p:spPr bwMode="auto">
          <a:xfrm>
            <a:off x="1969008" y="4238866"/>
            <a:ext cx="609600" cy="387957"/>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Arial" charset="0"/>
              <a:buNone/>
              <a:tabLst/>
            </a:pPr>
            <a:r>
              <a:rPr kumimoji="0" lang="en-US" sz="600" b="0" i="0" u="none" strike="noStrike" cap="none" normalizeH="0" baseline="0" dirty="0">
                <a:ln>
                  <a:noFill/>
                </a:ln>
                <a:solidFill>
                  <a:schemeClr val="bg1"/>
                </a:solidFill>
                <a:effectLst/>
                <a:latin typeface="Arial" charset="0"/>
              </a:rPr>
              <a:t>9 reserved bits</a:t>
            </a:r>
          </a:p>
        </p:txBody>
      </p:sp>
      <p:sp>
        <p:nvSpPr>
          <p:cNvPr id="19" name="TextBox 18">
            <a:extLst>
              <a:ext uri="{FF2B5EF4-FFF2-40B4-BE49-F238E27FC236}">
                <a16:creationId xmlns:a16="http://schemas.microsoft.com/office/drawing/2014/main" id="{E7B2E56F-BB8F-48AD-858D-940B1A113048}"/>
              </a:ext>
            </a:extLst>
          </p:cNvPr>
          <p:cNvSpPr txBox="1"/>
          <p:nvPr/>
        </p:nvSpPr>
        <p:spPr>
          <a:xfrm>
            <a:off x="4730552" y="4188165"/>
            <a:ext cx="1524000" cy="523220"/>
          </a:xfrm>
          <a:prstGeom prst="rect">
            <a:avLst/>
          </a:prstGeom>
          <a:noFill/>
        </p:spPr>
        <p:txBody>
          <a:bodyPr wrap="square" rtlCol="0">
            <a:spAutoFit/>
          </a:bodyPr>
          <a:lstStyle/>
          <a:p>
            <a:pPr algn="ctr"/>
            <a:r>
              <a:rPr lang="en-US" sz="1400" dirty="0">
                <a:solidFill>
                  <a:schemeClr val="tx1"/>
                </a:solidFill>
                <a:latin typeface="Comic Sans MS" panose="030F0702030302020204" pitchFamily="66" charset="0"/>
              </a:rPr>
              <a:t>9 reserved bits </a:t>
            </a:r>
          </a:p>
          <a:p>
            <a:pPr algn="ctr"/>
            <a:r>
              <a:rPr lang="en-US" sz="1400" dirty="0">
                <a:solidFill>
                  <a:schemeClr val="tx1"/>
                </a:solidFill>
                <a:latin typeface="Comic Sans MS" panose="030F0702030302020204" pitchFamily="66" charset="0"/>
              </a:rPr>
              <a:t> (512 levels)</a:t>
            </a:r>
          </a:p>
        </p:txBody>
      </p:sp>
      <p:sp>
        <p:nvSpPr>
          <p:cNvPr id="21" name="Rectangle 20">
            <a:extLst>
              <a:ext uri="{FF2B5EF4-FFF2-40B4-BE49-F238E27FC236}">
                <a16:creationId xmlns:a16="http://schemas.microsoft.com/office/drawing/2014/main" id="{9A0C6958-3F45-47CA-960E-5C310A60FDF1}"/>
              </a:ext>
            </a:extLst>
          </p:cNvPr>
          <p:cNvSpPr/>
          <p:nvPr/>
        </p:nvSpPr>
        <p:spPr>
          <a:xfrm>
            <a:off x="4730552" y="5235645"/>
            <a:ext cx="4037839" cy="1169551"/>
          </a:xfrm>
          <a:prstGeom prst="rect">
            <a:avLst/>
          </a:prstGeom>
        </p:spPr>
        <p:txBody>
          <a:bodyPr wrap="square">
            <a:spAutoFit/>
          </a:bodyPr>
          <a:lstStyle/>
          <a:p>
            <a:pPr marL="0" indent="0">
              <a:buNone/>
            </a:pPr>
            <a:r>
              <a:rPr lang="en-US" sz="1400" kern="0" dirty="0">
                <a:solidFill>
                  <a:schemeClr val="tx1"/>
                </a:solidFill>
                <a:latin typeface="Comic Sans MS" panose="030F0702030302020204" pitchFamily="66" charset="0"/>
              </a:rPr>
              <a:t>Propagation model:		NS3 indoor loss 						model</a:t>
            </a:r>
          </a:p>
          <a:p>
            <a:pPr marL="0" indent="0">
              <a:buNone/>
            </a:pPr>
            <a:r>
              <a:rPr lang="en-US" sz="1400" kern="0" dirty="0">
                <a:solidFill>
                  <a:schemeClr val="tx1"/>
                </a:solidFill>
                <a:latin typeface="Comic Sans MS" panose="030F0702030302020204" pitchFamily="66" charset="0"/>
              </a:rPr>
              <a:t>Simulations time:		15s to 50s </a:t>
            </a:r>
          </a:p>
          <a:p>
            <a:pPr marL="0" indent="0">
              <a:buNone/>
            </a:pPr>
            <a:r>
              <a:rPr lang="en-US" sz="1400" kern="0" dirty="0">
                <a:solidFill>
                  <a:schemeClr val="tx1"/>
                </a:solidFill>
                <a:latin typeface="Comic Sans MS" panose="030F0702030302020204" pitchFamily="66" charset="0"/>
              </a:rPr>
              <a:t>User packet type: 		UDP (1024 bytes)</a:t>
            </a:r>
          </a:p>
          <a:p>
            <a:pPr marL="0" indent="0">
              <a:buNone/>
            </a:pPr>
            <a:r>
              <a:rPr lang="en-US" sz="1400" kern="0" dirty="0">
                <a:solidFill>
                  <a:schemeClr val="tx1"/>
                </a:solidFill>
                <a:latin typeface="Comic Sans MS" panose="030F0702030302020204" pitchFamily="66" charset="0"/>
              </a:rPr>
              <a:t>Continuous UDP transmission. </a:t>
            </a:r>
          </a:p>
        </p:txBody>
      </p:sp>
      <p:sp>
        <p:nvSpPr>
          <p:cNvPr id="22" name="Rectangle 21">
            <a:extLst>
              <a:ext uri="{FF2B5EF4-FFF2-40B4-BE49-F238E27FC236}">
                <a16:creationId xmlns:a16="http://schemas.microsoft.com/office/drawing/2014/main" id="{B56B5C8D-B66E-4638-A591-D8F05238EC4A}"/>
              </a:ext>
            </a:extLst>
          </p:cNvPr>
          <p:cNvSpPr/>
          <p:nvPr/>
        </p:nvSpPr>
        <p:spPr>
          <a:xfrm>
            <a:off x="250882" y="5179206"/>
            <a:ext cx="4572000" cy="1384995"/>
          </a:xfrm>
          <a:prstGeom prst="rect">
            <a:avLst/>
          </a:prstGeom>
        </p:spPr>
        <p:txBody>
          <a:bodyPr wrap="square">
            <a:spAutoFit/>
          </a:bodyPr>
          <a:lstStyle/>
          <a:p>
            <a:pPr marL="0" indent="0">
              <a:buNone/>
            </a:pPr>
            <a:r>
              <a:rPr lang="en-US" sz="1400" kern="0" dirty="0">
                <a:solidFill>
                  <a:schemeClr val="tx1"/>
                </a:solidFill>
                <a:latin typeface="Comic Sans MS" panose="030F0702030302020204" pitchFamily="66" charset="0"/>
              </a:rPr>
              <a:t>Simulator used:		NS3</a:t>
            </a:r>
          </a:p>
          <a:p>
            <a:pPr marL="0" indent="0">
              <a:buNone/>
            </a:pPr>
            <a:r>
              <a:rPr lang="en-US" sz="1400" kern="0" dirty="0">
                <a:solidFill>
                  <a:schemeClr val="tx1"/>
                </a:solidFill>
                <a:latin typeface="Comic Sans MS" panose="030F0702030302020204" pitchFamily="66" charset="0"/>
              </a:rPr>
              <a:t>LTE LAA model: 	LTE Release 13</a:t>
            </a:r>
          </a:p>
          <a:p>
            <a:pPr marL="0" indent="0">
              <a:buNone/>
            </a:pPr>
            <a:r>
              <a:rPr lang="en-US" sz="1400" kern="0" dirty="0">
                <a:solidFill>
                  <a:schemeClr val="tx1"/>
                </a:solidFill>
                <a:latin typeface="Comic Sans MS" panose="030F0702030302020204" pitchFamily="66" charset="0"/>
              </a:rPr>
              <a:t>LTE-U model:		LTE-U Direct communication</a:t>
            </a:r>
          </a:p>
          <a:p>
            <a:pPr marL="0" indent="0">
              <a:buNone/>
            </a:pPr>
            <a:r>
              <a:rPr lang="en-US" sz="1400" kern="0" dirty="0">
                <a:solidFill>
                  <a:schemeClr val="tx1"/>
                </a:solidFill>
                <a:latin typeface="Comic Sans MS" panose="030F0702030302020204" pitchFamily="66" charset="0"/>
              </a:rPr>
              <a:t>Wi-Fi version:		IEEE 802.11n</a:t>
            </a:r>
          </a:p>
          <a:p>
            <a:pPr marL="0" indent="0">
              <a:buNone/>
            </a:pPr>
            <a:r>
              <a:rPr lang="en-US" sz="1400" kern="0" dirty="0">
                <a:solidFill>
                  <a:schemeClr val="tx1"/>
                </a:solidFill>
                <a:latin typeface="Comic Sans MS" panose="030F0702030302020204" pitchFamily="66" charset="0"/>
              </a:rPr>
              <a:t>Used channel: 		Channel 36 (20MHz)</a:t>
            </a:r>
          </a:p>
          <a:p>
            <a:pPr marL="0" indent="0">
              <a:buNone/>
            </a:pPr>
            <a:r>
              <a:rPr lang="en-US" sz="1400" kern="0" dirty="0">
                <a:solidFill>
                  <a:schemeClr val="tx1"/>
                </a:solidFill>
                <a:latin typeface="Comic Sans MS" panose="030F0702030302020204" pitchFamily="66" charset="0"/>
              </a:rPr>
              <a:t>				5170MHz-5190MHz</a:t>
            </a:r>
          </a:p>
        </p:txBody>
      </p:sp>
    </p:spTree>
    <p:extLst>
      <p:ext uri="{BB962C8B-B14F-4D97-AF65-F5344CB8AC3E}">
        <p14:creationId xmlns:p14="http://schemas.microsoft.com/office/powerpoint/2010/main" val="453963258"/>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317463"/>
            <a:ext cx="8386762" cy="838058"/>
          </a:xfrm>
        </p:spPr>
        <p:txBody>
          <a:bodyPr/>
          <a:lstStyle/>
          <a:p>
            <a:pPr algn="ctr"/>
            <a:r>
              <a:rPr lang="en-US" altLang="en-US" sz="3600" dirty="0">
                <a:latin typeface="Comic Sans MS" panose="030F0702030302020204" pitchFamily="66" charset="0"/>
              </a:rPr>
              <a:t>Simulation Scenarios</a:t>
            </a:r>
          </a:p>
        </p:txBody>
      </p:sp>
      <p:sp>
        <p:nvSpPr>
          <p:cNvPr id="10243" name="Content Placeholder 2"/>
          <p:cNvSpPr>
            <a:spLocks noGrp="1"/>
          </p:cNvSpPr>
          <p:nvPr>
            <p:ph idx="1"/>
          </p:nvPr>
        </p:nvSpPr>
        <p:spPr>
          <a:xfrm>
            <a:off x="517037" y="5389036"/>
            <a:ext cx="3733800" cy="1295400"/>
          </a:xfrm>
        </p:spPr>
        <p:txBody>
          <a:bodyPr/>
          <a:lstStyle/>
          <a:p>
            <a:pPr marL="0" indent="0">
              <a:buNone/>
            </a:pPr>
            <a:endParaRPr lang="en-US" sz="300" dirty="0">
              <a:solidFill>
                <a:schemeClr val="tx1"/>
              </a:solidFill>
              <a:latin typeface="Comic Sans MS"/>
              <a:ea typeface="Comic Sans MS"/>
              <a:cs typeface="Comic Sans MS"/>
              <a:sym typeface="Comic Sans MS"/>
            </a:endParaRPr>
          </a:p>
          <a:p>
            <a:pPr marL="0" indent="0">
              <a:buNone/>
            </a:pPr>
            <a:r>
              <a:rPr lang="en-US" sz="1400" dirty="0">
                <a:solidFill>
                  <a:srgbClr val="FF0000"/>
                </a:solidFill>
                <a:latin typeface="Comic Sans MS"/>
                <a:ea typeface="Comic Sans MS"/>
                <a:cs typeface="Comic Sans MS"/>
                <a:sym typeface="Comic Sans MS"/>
              </a:rPr>
              <a:t>Operator A: LTE &amp; Wi-Fi coverage.</a:t>
            </a:r>
          </a:p>
          <a:p>
            <a:pPr marL="0" indent="0">
              <a:buNone/>
            </a:pPr>
            <a:r>
              <a:rPr lang="en-US" sz="1400" dirty="0">
                <a:solidFill>
                  <a:srgbClr val="00B050"/>
                </a:solidFill>
                <a:latin typeface="Comic Sans MS"/>
                <a:ea typeface="Comic Sans MS"/>
                <a:cs typeface="Comic Sans MS"/>
                <a:sym typeface="Comic Sans MS"/>
              </a:rPr>
              <a:t>Operator B: Wi-Fi coverage.</a:t>
            </a:r>
          </a:p>
          <a:p>
            <a:pPr marL="0" indent="0">
              <a:buNone/>
            </a:pPr>
            <a:r>
              <a:rPr lang="en-US" sz="1400" dirty="0">
                <a:solidFill>
                  <a:schemeClr val="tx1"/>
                </a:solidFill>
                <a:latin typeface="Comic Sans MS"/>
                <a:ea typeface="Comic Sans MS"/>
                <a:cs typeface="Comic Sans MS"/>
                <a:sym typeface="Comic Sans MS"/>
              </a:rPr>
              <a:t>Random walk mobility model used for users in complex scenario.</a:t>
            </a:r>
          </a:p>
          <a:p>
            <a:pPr marL="0" indent="0">
              <a:buNone/>
            </a:pPr>
            <a:endParaRPr lang="en-US" sz="1400" dirty="0">
              <a:solidFill>
                <a:srgbClr val="00B050"/>
              </a:solidFill>
              <a:latin typeface="Comic Sans MS"/>
              <a:ea typeface="Comic Sans MS"/>
              <a:cs typeface="Comic Sans MS"/>
              <a:sym typeface="Comic Sans MS"/>
            </a:endParaRPr>
          </a:p>
        </p:txBody>
      </p:sp>
      <p:pic>
        <p:nvPicPr>
          <p:cNvPr id="7" name="Picture 6">
            <a:extLst>
              <a:ext uri="{FF2B5EF4-FFF2-40B4-BE49-F238E27FC236}">
                <a16:creationId xmlns:a16="http://schemas.microsoft.com/office/drawing/2014/main" id="{9BC9A527-00E4-48B1-979F-F168ACB97729}"/>
              </a:ext>
            </a:extLst>
          </p:cNvPr>
          <p:cNvPicPr>
            <a:picLocks noChangeAspect="1"/>
          </p:cNvPicPr>
          <p:nvPr/>
        </p:nvPicPr>
        <p:blipFill>
          <a:blip r:embed="rId3"/>
          <a:stretch>
            <a:fillRect/>
          </a:stretch>
        </p:blipFill>
        <p:spPr>
          <a:xfrm>
            <a:off x="452437" y="1404937"/>
            <a:ext cx="8239125" cy="4048125"/>
          </a:xfrm>
          <a:prstGeom prst="rect">
            <a:avLst/>
          </a:prstGeom>
        </p:spPr>
      </p:pic>
      <p:sp>
        <p:nvSpPr>
          <p:cNvPr id="2" name="Rectangle 1">
            <a:extLst>
              <a:ext uri="{FF2B5EF4-FFF2-40B4-BE49-F238E27FC236}">
                <a16:creationId xmlns:a16="http://schemas.microsoft.com/office/drawing/2014/main" id="{1D96F2F4-A1C8-4330-B17D-AC1CE20392FD}"/>
              </a:ext>
            </a:extLst>
          </p:cNvPr>
          <p:cNvSpPr/>
          <p:nvPr/>
        </p:nvSpPr>
        <p:spPr>
          <a:xfrm>
            <a:off x="4315436" y="5453062"/>
            <a:ext cx="4572000" cy="1138773"/>
          </a:xfrm>
          <a:prstGeom prst="rect">
            <a:avLst/>
          </a:prstGeom>
        </p:spPr>
        <p:txBody>
          <a:bodyPr wrap="square">
            <a:spAutoFit/>
          </a:bodyPr>
          <a:lstStyle/>
          <a:p>
            <a:pPr marL="0" indent="0">
              <a:buNone/>
            </a:pPr>
            <a:r>
              <a:rPr lang="en-US" sz="1400" dirty="0">
                <a:solidFill>
                  <a:schemeClr val="tx1"/>
                </a:solidFill>
                <a:latin typeface="Comic Sans MS"/>
                <a:ea typeface="Comic Sans MS"/>
                <a:cs typeface="Comic Sans MS"/>
                <a:sym typeface="Comic Sans MS"/>
              </a:rPr>
              <a:t>Simple:</a:t>
            </a:r>
          </a:p>
          <a:p>
            <a:pPr marL="0" indent="0">
              <a:buNone/>
            </a:pPr>
            <a:r>
              <a:rPr lang="en-US" sz="1400" dirty="0">
                <a:solidFill>
                  <a:schemeClr val="tx1"/>
                </a:solidFill>
                <a:latin typeface="Comic Sans MS"/>
                <a:ea typeface="Comic Sans MS"/>
                <a:cs typeface="Comic Sans MS"/>
                <a:sym typeface="Comic Sans MS"/>
              </a:rPr>
              <a:t>1 LTE </a:t>
            </a:r>
            <a:r>
              <a:rPr lang="en-US" sz="1400" dirty="0" err="1">
                <a:solidFill>
                  <a:schemeClr val="tx1"/>
                </a:solidFill>
                <a:latin typeface="Comic Sans MS"/>
                <a:ea typeface="Comic Sans MS"/>
                <a:cs typeface="Comic Sans MS"/>
                <a:sym typeface="Comic Sans MS"/>
              </a:rPr>
              <a:t>eNB</a:t>
            </a:r>
            <a:r>
              <a:rPr lang="en-US" sz="1400" dirty="0">
                <a:solidFill>
                  <a:schemeClr val="tx1"/>
                </a:solidFill>
                <a:latin typeface="Comic Sans MS"/>
                <a:ea typeface="Comic Sans MS"/>
                <a:cs typeface="Comic Sans MS"/>
                <a:sym typeface="Comic Sans MS"/>
              </a:rPr>
              <a:t>, 1 Wi-Fi AP, 1 LTE  user, and 1 Wi-Fi user.</a:t>
            </a:r>
          </a:p>
          <a:p>
            <a:pPr marL="0" indent="0">
              <a:buNone/>
            </a:pPr>
            <a:endParaRPr lang="en-US" sz="1400" dirty="0">
              <a:solidFill>
                <a:schemeClr val="tx1"/>
              </a:solidFill>
              <a:latin typeface="Comic Sans MS"/>
              <a:ea typeface="Comic Sans MS"/>
              <a:cs typeface="Comic Sans MS"/>
              <a:sym typeface="Comic Sans MS"/>
            </a:endParaRPr>
          </a:p>
          <a:p>
            <a:pPr marL="0" indent="0">
              <a:buNone/>
            </a:pPr>
            <a:r>
              <a:rPr lang="en-US" sz="1400" dirty="0">
                <a:solidFill>
                  <a:schemeClr val="tx1"/>
                </a:solidFill>
                <a:latin typeface="Comic Sans MS"/>
                <a:ea typeface="Comic Sans MS"/>
                <a:cs typeface="Comic Sans MS"/>
                <a:sym typeface="Comic Sans MS"/>
              </a:rPr>
              <a:t>Complex:</a:t>
            </a:r>
          </a:p>
          <a:p>
            <a:pPr marL="0" indent="0">
              <a:buNone/>
            </a:pPr>
            <a:r>
              <a:rPr lang="en-US" sz="1200" dirty="0">
                <a:solidFill>
                  <a:schemeClr val="tx1"/>
                </a:solidFill>
                <a:latin typeface="Comic Sans MS"/>
                <a:ea typeface="Comic Sans MS"/>
                <a:cs typeface="Comic Sans MS"/>
                <a:sym typeface="Comic Sans MS"/>
              </a:rPr>
              <a:t>4 LTE </a:t>
            </a:r>
            <a:r>
              <a:rPr lang="en-US" sz="1200" dirty="0" err="1">
                <a:solidFill>
                  <a:schemeClr val="tx1"/>
                </a:solidFill>
                <a:latin typeface="Comic Sans MS"/>
                <a:ea typeface="Comic Sans MS"/>
                <a:cs typeface="Comic Sans MS"/>
                <a:sym typeface="Comic Sans MS"/>
              </a:rPr>
              <a:t>eNB</a:t>
            </a:r>
            <a:r>
              <a:rPr lang="en-US" sz="1200" dirty="0">
                <a:solidFill>
                  <a:schemeClr val="tx1"/>
                </a:solidFill>
                <a:latin typeface="Comic Sans MS"/>
                <a:ea typeface="Comic Sans MS"/>
                <a:cs typeface="Comic Sans MS"/>
                <a:sym typeface="Comic Sans MS"/>
              </a:rPr>
              <a:t>, 4 Wi-Fi AP, 10 LTE  user, and 10 Wi-Fi user.</a:t>
            </a:r>
          </a:p>
        </p:txBody>
      </p:sp>
    </p:spTree>
    <p:extLst>
      <p:ext uri="{BB962C8B-B14F-4D97-AF65-F5344CB8AC3E}">
        <p14:creationId xmlns:p14="http://schemas.microsoft.com/office/powerpoint/2010/main" val="423297479"/>
      </p:ext>
    </p:extLst>
  </p:cSld>
  <p:clrMapOvr>
    <a:masterClrMapping/>
  </p:clrMapOvr>
  <p:transition spd="slow"/>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21812</TotalTime>
  <Words>1890</Words>
  <Application>Microsoft Office PowerPoint</Application>
  <PresentationFormat>On-screen Show (4:3)</PresentationFormat>
  <Paragraphs>283</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宋体</vt:lpstr>
      <vt:lpstr>Arial</vt:lpstr>
      <vt:lpstr>Cambria Math</vt:lpstr>
      <vt:lpstr>Comic Sans MS</vt:lpstr>
      <vt:lpstr>Times New Roman</vt:lpstr>
      <vt:lpstr>Wingdings</vt:lpstr>
      <vt:lpstr>1_Default Design</vt:lpstr>
      <vt:lpstr>Co-existence of LTE-U and Wi-Fi  with Direct Communication</vt:lpstr>
      <vt:lpstr>Road Map</vt:lpstr>
      <vt:lpstr>Wi-Fi &amp; LTE Coexistence in 5GHz Band</vt:lpstr>
      <vt:lpstr>Two Versions of LTE for Future (5G)</vt:lpstr>
      <vt:lpstr>Previous work</vt:lpstr>
      <vt:lpstr>Direct-communication between LTE eNB and Wi-Fi AP</vt:lpstr>
      <vt:lpstr>Direct-communication between LTE eNB and Wi-Fi AP</vt:lpstr>
      <vt:lpstr>Architecture of Proposed Model</vt:lpstr>
      <vt:lpstr>Simulation Scenarios</vt:lpstr>
      <vt:lpstr>Simulation Results</vt:lpstr>
      <vt:lpstr>Simulation Results (simple)</vt:lpstr>
      <vt:lpstr>Simulation Results (complex)</vt:lpstr>
      <vt:lpstr>Simulation Results: Effect of Communication Delay</vt:lpstr>
      <vt:lpstr>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Algorithmic Crowdsourcing:  Current State and Future Perspective</dc:title>
  <dc:creator>Jie Wu</dc:creator>
  <cp:lastModifiedBy>Rajorshi Biswas</cp:lastModifiedBy>
  <cp:revision>728</cp:revision>
  <cp:lastPrinted>2019-04-16T15:10:32Z</cp:lastPrinted>
  <dcterms:created xsi:type="dcterms:W3CDTF">2016-03-22T15:00:44Z</dcterms:created>
  <dcterms:modified xsi:type="dcterms:W3CDTF">2019-05-18T04:49:59Z</dcterms:modified>
</cp:coreProperties>
</file>